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477" r:id="rId2"/>
    <p:sldId id="501" r:id="rId3"/>
    <p:sldId id="505" r:id="rId4"/>
    <p:sldId id="515" r:id="rId5"/>
    <p:sldId id="521" r:id="rId6"/>
    <p:sldId id="522" r:id="rId7"/>
    <p:sldId id="523" r:id="rId8"/>
    <p:sldId id="524" r:id="rId9"/>
    <p:sldId id="525" r:id="rId10"/>
    <p:sldId id="526" r:id="rId11"/>
    <p:sldId id="527" r:id="rId12"/>
    <p:sldId id="503" r:id="rId13"/>
    <p:sldId id="506" r:id="rId14"/>
    <p:sldId id="533" r:id="rId15"/>
    <p:sldId id="504" r:id="rId16"/>
    <p:sldId id="534" r:id="rId17"/>
    <p:sldId id="50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5225"/>
    <a:srgbClr val="1A2E5B"/>
    <a:srgbClr val="00CC00"/>
    <a:srgbClr val="F8F8F8"/>
    <a:srgbClr val="BA9F72"/>
    <a:srgbClr val="D8C9B0"/>
    <a:srgbClr val="CEBA9A"/>
    <a:srgbClr val="AF8F5C"/>
    <a:srgbClr val="C1AD8D"/>
    <a:srgbClr val="B198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02" autoAdjust="0"/>
    <p:restoredTop sz="84354" autoAdjust="0"/>
  </p:normalViewPr>
  <p:slideViewPr>
    <p:cSldViewPr>
      <p:cViewPr varScale="1">
        <p:scale>
          <a:sx n="107" d="100"/>
          <a:sy n="107" d="100"/>
        </p:scale>
        <p:origin x="1416" y="168"/>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3784"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D5992D-73F4-4E3C-AC86-E762F47A33E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129A638-DB3E-4DAB-BF92-DDAE42CA449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57A882-5E73-4138-94AB-497653ED38AE}" type="datetimeFigureOut">
              <a:rPr lang="en-US" smtClean="0"/>
              <a:t>1/25/25</a:t>
            </a:fld>
            <a:endParaRPr lang="en-US" dirty="0"/>
          </a:p>
        </p:txBody>
      </p:sp>
      <p:sp>
        <p:nvSpPr>
          <p:cNvPr id="4" name="Footer Placeholder 3">
            <a:extLst>
              <a:ext uri="{FF2B5EF4-FFF2-40B4-BE49-F238E27FC236}">
                <a16:creationId xmlns:a16="http://schemas.microsoft.com/office/drawing/2014/main" id="{4844CB05-3F2E-4FF1-95C5-F5B138BBE7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D9619E7-EAAA-472C-8048-CA1C074128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9AAB19-09C8-49C7-8637-D511EADCCE90}" type="slidenum">
              <a:rPr lang="en-US" smtClean="0"/>
              <a:t>‹#›</a:t>
            </a:fld>
            <a:endParaRPr lang="en-US" dirty="0"/>
          </a:p>
        </p:txBody>
      </p:sp>
    </p:spTree>
    <p:extLst>
      <p:ext uri="{BB962C8B-B14F-4D97-AF65-F5344CB8AC3E}">
        <p14:creationId xmlns:p14="http://schemas.microsoft.com/office/powerpoint/2010/main" val="4111726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00301D-F66F-458A-9D46-0932C5DF7AAC}" type="datetimeFigureOut">
              <a:rPr lang="en-US" smtClean="0"/>
              <a:t>1/25/25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D8866A-684B-4641-8583-D1C928AE3307}" type="slidenum">
              <a:rPr lang="en-US" smtClean="0"/>
              <a:t>‹#›</a:t>
            </a:fld>
            <a:endParaRPr lang="en-US" dirty="0"/>
          </a:p>
        </p:txBody>
      </p:sp>
    </p:spTree>
    <p:extLst>
      <p:ext uri="{BB962C8B-B14F-4D97-AF65-F5344CB8AC3E}">
        <p14:creationId xmlns:p14="http://schemas.microsoft.com/office/powerpoint/2010/main" val="947962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D8866A-684B-4641-8583-D1C928AE3307}" type="slidenum">
              <a:rPr lang="en-US" smtClean="0"/>
              <a:t>1</a:t>
            </a:fld>
            <a:endParaRPr lang="en-US" dirty="0"/>
          </a:p>
        </p:txBody>
      </p:sp>
    </p:spTree>
    <p:extLst>
      <p:ext uri="{BB962C8B-B14F-4D97-AF65-F5344CB8AC3E}">
        <p14:creationId xmlns:p14="http://schemas.microsoft.com/office/powerpoint/2010/main" val="3614927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D8866A-684B-4641-8583-D1C928AE3307}" type="slidenum">
              <a:rPr lang="en-US" smtClean="0"/>
              <a:t>12</a:t>
            </a:fld>
            <a:endParaRPr lang="en-US" dirty="0"/>
          </a:p>
        </p:txBody>
      </p:sp>
    </p:spTree>
    <p:extLst>
      <p:ext uri="{BB962C8B-B14F-4D97-AF65-F5344CB8AC3E}">
        <p14:creationId xmlns:p14="http://schemas.microsoft.com/office/powerpoint/2010/main" val="660332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D8866A-684B-4641-8583-D1C928AE3307}" type="slidenum">
              <a:rPr lang="en-US" smtClean="0"/>
              <a:t>13</a:t>
            </a:fld>
            <a:endParaRPr lang="en-US" dirty="0"/>
          </a:p>
        </p:txBody>
      </p:sp>
    </p:spTree>
    <p:extLst>
      <p:ext uri="{BB962C8B-B14F-4D97-AF65-F5344CB8AC3E}">
        <p14:creationId xmlns:p14="http://schemas.microsoft.com/office/powerpoint/2010/main" val="1923284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14</a:t>
            </a:fld>
            <a:endParaRPr lang="en-US" dirty="0"/>
          </a:p>
        </p:txBody>
      </p:sp>
    </p:spTree>
    <p:extLst>
      <p:ext uri="{BB962C8B-B14F-4D97-AF65-F5344CB8AC3E}">
        <p14:creationId xmlns:p14="http://schemas.microsoft.com/office/powerpoint/2010/main" val="407925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9F9CB-1BF0-B3A7-4904-6E64F8F1B7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F42399-454B-1278-0D95-ED3638C6C3AD}"/>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AD08B35B-1F55-B276-163E-66F9DC69B53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8392A5F-83DE-A210-A242-9CACE9CD8705}"/>
              </a:ext>
            </a:extLst>
          </p:cNvPr>
          <p:cNvSpPr>
            <a:spLocks noGrp="1"/>
          </p:cNvSpPr>
          <p:nvPr>
            <p:ph type="sldNum" sz="quarter" idx="5"/>
          </p:nvPr>
        </p:nvSpPr>
        <p:spPr/>
        <p:txBody>
          <a:bodyPr/>
          <a:lstStyle/>
          <a:p>
            <a:fld id="{17D8866A-684B-4641-8583-D1C928AE3307}" type="slidenum">
              <a:rPr lang="en-US" smtClean="0"/>
              <a:t>4</a:t>
            </a:fld>
            <a:endParaRPr lang="en-US" dirty="0"/>
          </a:p>
        </p:txBody>
      </p:sp>
    </p:spTree>
    <p:extLst>
      <p:ext uri="{BB962C8B-B14F-4D97-AF65-F5344CB8AC3E}">
        <p14:creationId xmlns:p14="http://schemas.microsoft.com/office/powerpoint/2010/main" val="2878813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5</a:t>
            </a:fld>
            <a:endParaRPr lang="en-US" dirty="0"/>
          </a:p>
        </p:txBody>
      </p:sp>
    </p:spTree>
    <p:extLst>
      <p:ext uri="{BB962C8B-B14F-4D97-AF65-F5344CB8AC3E}">
        <p14:creationId xmlns:p14="http://schemas.microsoft.com/office/powerpoint/2010/main" val="2140424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6</a:t>
            </a:fld>
            <a:endParaRPr lang="en-US" dirty="0"/>
          </a:p>
        </p:txBody>
      </p:sp>
    </p:spTree>
    <p:extLst>
      <p:ext uri="{BB962C8B-B14F-4D97-AF65-F5344CB8AC3E}">
        <p14:creationId xmlns:p14="http://schemas.microsoft.com/office/powerpoint/2010/main" val="2097627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7</a:t>
            </a:fld>
            <a:endParaRPr lang="en-US" dirty="0"/>
          </a:p>
        </p:txBody>
      </p:sp>
    </p:spTree>
    <p:extLst>
      <p:ext uri="{BB962C8B-B14F-4D97-AF65-F5344CB8AC3E}">
        <p14:creationId xmlns:p14="http://schemas.microsoft.com/office/powerpoint/2010/main" val="4194481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8</a:t>
            </a:fld>
            <a:endParaRPr lang="en-US" dirty="0"/>
          </a:p>
        </p:txBody>
      </p:sp>
    </p:spTree>
    <p:extLst>
      <p:ext uri="{BB962C8B-B14F-4D97-AF65-F5344CB8AC3E}">
        <p14:creationId xmlns:p14="http://schemas.microsoft.com/office/powerpoint/2010/main" val="2320882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9</a:t>
            </a:fld>
            <a:endParaRPr lang="en-US" dirty="0"/>
          </a:p>
        </p:txBody>
      </p:sp>
    </p:spTree>
    <p:extLst>
      <p:ext uri="{BB962C8B-B14F-4D97-AF65-F5344CB8AC3E}">
        <p14:creationId xmlns:p14="http://schemas.microsoft.com/office/powerpoint/2010/main" val="3406484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10</a:t>
            </a:fld>
            <a:endParaRPr lang="en-US" dirty="0"/>
          </a:p>
        </p:txBody>
      </p:sp>
    </p:spTree>
    <p:extLst>
      <p:ext uri="{BB962C8B-B14F-4D97-AF65-F5344CB8AC3E}">
        <p14:creationId xmlns:p14="http://schemas.microsoft.com/office/powerpoint/2010/main" val="2550026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11</a:t>
            </a:fld>
            <a:endParaRPr lang="en-US" dirty="0"/>
          </a:p>
        </p:txBody>
      </p:sp>
    </p:spTree>
    <p:extLst>
      <p:ext uri="{BB962C8B-B14F-4D97-AF65-F5344CB8AC3E}">
        <p14:creationId xmlns:p14="http://schemas.microsoft.com/office/powerpoint/2010/main" val="385071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378A56F-4411-440E-83AC-5CCF6E039CC3}" type="datetime1">
              <a:rPr lang="en-US" smtClean="0"/>
              <a:t>1/25/25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4198DC-2EF7-4B34-A789-AD3A4CDEBD28}" type="slidenum">
              <a:rPr lang="en-US" smtClean="0"/>
              <a:t>‹#›</a:t>
            </a:fld>
            <a:endParaRPr lang="en-US" dirty="0"/>
          </a:p>
        </p:txBody>
      </p:sp>
      <p:sp>
        <p:nvSpPr>
          <p:cNvPr id="7" name="Title 1">
            <a:extLst>
              <a:ext uri="{FF2B5EF4-FFF2-40B4-BE49-F238E27FC236}">
                <a16:creationId xmlns:a16="http://schemas.microsoft.com/office/drawing/2014/main" id="{769B70A1-EB59-43EE-B638-2A98210159C0}"/>
              </a:ext>
            </a:extLst>
          </p:cNvPr>
          <p:cNvSpPr>
            <a:spLocks noGrp="1"/>
          </p:cNvSpPr>
          <p:nvPr>
            <p:ph type="ctrTitle"/>
          </p:nvPr>
        </p:nvSpPr>
        <p:spPr>
          <a:xfrm>
            <a:off x="457200" y="2263775"/>
            <a:ext cx="7772400" cy="1470025"/>
          </a:xfrm>
          <a:solidFill>
            <a:srgbClr val="1A2E5B">
              <a:alpha val="92000"/>
            </a:srgbClr>
          </a:solidFill>
          <a:ln w="19050">
            <a:noFill/>
          </a:ln>
        </p:spPr>
        <p:txBody>
          <a:bodyPr lIns="182880" rIns="182880">
            <a:normAutofit/>
          </a:bodyPr>
          <a:lstStyle/>
          <a:p>
            <a:endParaRPr lang="en-US" sz="4000" b="1" dirty="0">
              <a:solidFill>
                <a:schemeClr val="bg1"/>
              </a:solidFill>
              <a:latin typeface="+mn-lt"/>
              <a:ea typeface="Apple Symbols" charset="0"/>
              <a:cs typeface="Apple Symbols" charset="0"/>
            </a:endParaRPr>
          </a:p>
        </p:txBody>
      </p:sp>
      <p:sp>
        <p:nvSpPr>
          <p:cNvPr id="8" name="Subtitle 1">
            <a:extLst>
              <a:ext uri="{FF2B5EF4-FFF2-40B4-BE49-F238E27FC236}">
                <a16:creationId xmlns:a16="http://schemas.microsoft.com/office/drawing/2014/main" id="{892CA4AA-53A2-4324-9C79-98CD26AAED3C}"/>
              </a:ext>
            </a:extLst>
          </p:cNvPr>
          <p:cNvSpPr>
            <a:spLocks noGrp="1"/>
          </p:cNvSpPr>
          <p:nvPr>
            <p:ph type="subTitle" idx="1"/>
          </p:nvPr>
        </p:nvSpPr>
        <p:spPr>
          <a:xfrm>
            <a:off x="457200" y="3886200"/>
            <a:ext cx="6400800" cy="1752600"/>
          </a:xfrm>
        </p:spPr>
        <p:txBody>
          <a:bodyPr/>
          <a:lstStyle/>
          <a:p>
            <a:pPr algn="l"/>
            <a:endParaRPr lang="en-US" dirty="0"/>
          </a:p>
        </p:txBody>
      </p:sp>
      <p:pic>
        <p:nvPicPr>
          <p:cNvPr id="9" name="Picture 8">
            <a:extLst>
              <a:ext uri="{FF2B5EF4-FFF2-40B4-BE49-F238E27FC236}">
                <a16:creationId xmlns:a16="http://schemas.microsoft.com/office/drawing/2014/main" id="{BE2E398A-E115-44D8-BE51-0F3C7E471943}"/>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19944" y="181337"/>
            <a:ext cx="2219734" cy="762000"/>
          </a:xfrm>
          <a:prstGeom prst="rect">
            <a:avLst/>
          </a:prstGeom>
        </p:spPr>
      </p:pic>
      <p:cxnSp>
        <p:nvCxnSpPr>
          <p:cNvPr id="10" name="Straight Connector 9">
            <a:extLst>
              <a:ext uri="{FF2B5EF4-FFF2-40B4-BE49-F238E27FC236}">
                <a16:creationId xmlns:a16="http://schemas.microsoft.com/office/drawing/2014/main" id="{2FA33AB3-F0A7-464D-B0D0-C5B79713D0CA}"/>
              </a:ext>
            </a:extLst>
          </p:cNvPr>
          <p:cNvCxnSpPr>
            <a:cxnSpLocks/>
          </p:cNvCxnSpPr>
          <p:nvPr userDrawn="1"/>
        </p:nvCxnSpPr>
        <p:spPr>
          <a:xfrm flipV="1">
            <a:off x="442056" y="3810000"/>
            <a:ext cx="3555936" cy="1"/>
          </a:xfrm>
          <a:prstGeom prst="line">
            <a:avLst/>
          </a:prstGeom>
          <a:ln>
            <a:solidFill>
              <a:srgbClr val="E35225"/>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3436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3F0AFB-2DFE-460D-9B1A-4DE64BEFD689}" type="datetime1">
              <a:rPr lang="en-US" smtClean="0"/>
              <a:t>1/25/25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2747078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4"/>
            <a:ext cx="2057400" cy="43878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4"/>
            <a:ext cx="6019800" cy="43878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F05683-B5FD-4600-9B48-72A29D6D24D7}" type="datetime1">
              <a:rPr lang="en-US" smtClean="0"/>
              <a:t>1/25/25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3066860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1A2E5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l">
              <a:defRPr b="1">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E35225"/>
              </a:buClr>
              <a:defRPr>
                <a:solidFill>
                  <a:schemeClr val="bg1"/>
                </a:solidFill>
              </a:defRPr>
            </a:lvl1pPr>
            <a:lvl2pPr>
              <a:buClr>
                <a:srgbClr val="E35225"/>
              </a:buClr>
              <a:defRPr>
                <a:solidFill>
                  <a:schemeClr val="bg1"/>
                </a:solidFill>
              </a:defRPr>
            </a:lvl2pPr>
            <a:lvl3pPr>
              <a:buClr>
                <a:srgbClr val="E35225"/>
              </a:buClr>
              <a:defRPr>
                <a:solidFill>
                  <a:schemeClr val="bg1"/>
                </a:solidFill>
              </a:defRPr>
            </a:lvl3pPr>
            <a:lvl4pPr>
              <a:buClr>
                <a:srgbClr val="E35225"/>
              </a:buClr>
              <a:defRPr>
                <a:solidFill>
                  <a:schemeClr val="bg1"/>
                </a:solidFill>
              </a:defRPr>
            </a:lvl4pPr>
            <a:lvl5pPr>
              <a:buClr>
                <a:srgbClr val="E35225"/>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4198DC-2EF7-4B34-A789-AD3A4CDEBD28}" type="slidenum">
              <a:rPr lang="en-US" smtClean="0"/>
              <a:pPr/>
              <a:t>‹#›</a:t>
            </a:fld>
            <a:endParaRPr lang="en-US" dirty="0"/>
          </a:p>
        </p:txBody>
      </p:sp>
      <p:pic>
        <p:nvPicPr>
          <p:cNvPr id="8" name="Picture 7">
            <a:extLst>
              <a:ext uri="{FF2B5EF4-FFF2-40B4-BE49-F238E27FC236}">
                <a16:creationId xmlns:a16="http://schemas.microsoft.com/office/drawing/2014/main" id="{C4EE5701-9BE2-4E93-918C-20C0767371D9}"/>
              </a:ext>
            </a:extLst>
          </p:cNvPr>
          <p:cNvPicPr/>
          <p:nvPr userDrawn="1"/>
        </p:nvPicPr>
        <p:blipFill rotWithShape="1">
          <a:blip r:embed="rId2" cstate="print">
            <a:extLst>
              <a:ext uri="{28A0092B-C50C-407E-A947-70E740481C1C}">
                <a14:useLocalDpi xmlns:a14="http://schemas.microsoft.com/office/drawing/2010/main" val="0"/>
              </a:ext>
            </a:extLst>
          </a:blip>
          <a:srcRect b="36363"/>
          <a:stretch/>
        </p:blipFill>
        <p:spPr>
          <a:xfrm>
            <a:off x="567690" y="6363993"/>
            <a:ext cx="1565910" cy="341607"/>
          </a:xfrm>
          <a:prstGeom prst="rect">
            <a:avLst/>
          </a:prstGeom>
        </p:spPr>
      </p:pic>
    </p:spTree>
    <p:extLst>
      <p:ext uri="{BB962C8B-B14F-4D97-AF65-F5344CB8AC3E}">
        <p14:creationId xmlns:p14="http://schemas.microsoft.com/office/powerpoint/2010/main" val="243323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DFA2F8-E478-46E0-AB62-979139F5F570}" type="datetime1">
              <a:rPr lang="en-US" smtClean="0"/>
              <a:t>1/25/25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4198DC-2EF7-4B34-A789-AD3A4CDEBD28}" type="slidenum">
              <a:rPr lang="en-US" smtClean="0"/>
              <a:pPr/>
              <a:t>‹#›</a:t>
            </a:fld>
            <a:endParaRPr lang="en-US" dirty="0"/>
          </a:p>
        </p:txBody>
      </p:sp>
    </p:spTree>
    <p:extLst>
      <p:ext uri="{BB962C8B-B14F-4D97-AF65-F5344CB8AC3E}">
        <p14:creationId xmlns:p14="http://schemas.microsoft.com/office/powerpoint/2010/main" val="11172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0E26CF-DCB6-4E50-B07D-3926A7C398EF}" type="datetime1">
              <a:rPr lang="en-US" smtClean="0"/>
              <a:t>1/25/25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3278979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lgn="l">
              <a:defRPr b="1">
                <a:latin typeface="+mj-lt"/>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63B77B-AA1E-4DB7-AD84-BF0E6491321C}" type="datetime1">
              <a:rPr lang="en-US" smtClean="0"/>
              <a:t>1/25/25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889507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B2EA02-ECAE-45D0-999C-C2E0CBFF59D0}" type="datetime1">
              <a:rPr lang="en-US" smtClean="0"/>
              <a:t>1/25/25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743679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8EDBB-682D-4A2D-813D-07C8F5FCBBDC}" type="datetime1">
              <a:rPr lang="en-US" smtClean="0"/>
              <a:t>1/25/25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3964740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FB6BE1-1114-49AD-980E-6BFE3FFBA2B5}" type="datetime1">
              <a:rPr lang="en-US" smtClean="0"/>
              <a:t>1/25/25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139385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821683-4CC6-4F73-8614-4D66DDF7EB71}" type="datetime1">
              <a:rPr lang="en-US" smtClean="0"/>
              <a:t>1/25/25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2255264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A2E5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3C0189-3B24-4735-9B56-738008643C74}" type="datetime1">
              <a:rPr lang="en-US" smtClean="0"/>
              <a:t>1/25/25</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bg1"/>
                </a:solidFill>
              </a:defRPr>
            </a:lvl1pPr>
          </a:lstStyle>
          <a:p>
            <a:fld id="{704198DC-2EF7-4B34-A789-AD3A4CDEBD28}" type="slidenum">
              <a:rPr lang="en-US" smtClean="0"/>
              <a:pPr/>
              <a:t>‹#›</a:t>
            </a:fld>
            <a:endParaRPr lang="en-US" dirty="0"/>
          </a:p>
        </p:txBody>
      </p:sp>
    </p:spTree>
    <p:extLst>
      <p:ext uri="{BB962C8B-B14F-4D97-AF65-F5344CB8AC3E}">
        <p14:creationId xmlns:p14="http://schemas.microsoft.com/office/powerpoint/2010/main" val="6239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3600" b="1"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E35225"/>
        </a:buClr>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Clr>
          <a:srgbClr val="E35225"/>
        </a:buClr>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Clr>
          <a:srgbClr val="E35225"/>
        </a:buClr>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Clr>
          <a:srgbClr val="E35225"/>
        </a:buClr>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Clr>
          <a:srgbClr val="E35225"/>
        </a:buClr>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emocrats-foreignaffairs.house.gov/_cache/files/3/7/3723c215-81d7-49f6-b47e-e281a526e5b4/0361821ECC417883CB0DEF54C9F37E80.foreign-assistance-pause-letter-to-rubio-fina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cweiss@nicholsliu.com" TargetMode="External"/><Relationship Id="rId2" Type="http://schemas.openxmlformats.org/officeDocument/2006/relationships/hyperlink" Target="mailto:rnichols@nicholsliu.com" TargetMode="External"/><Relationship Id="rId1" Type="http://schemas.openxmlformats.org/officeDocument/2006/relationships/slideLayout" Target="../slideLayouts/slideLayout2.xml"/><Relationship Id="rId5" Type="http://schemas.openxmlformats.org/officeDocument/2006/relationships/hyperlink" Target="mailto:scurtis@nicholsliu.com" TargetMode="External"/><Relationship Id="rId4" Type="http://schemas.openxmlformats.org/officeDocument/2006/relationships/hyperlink" Target="mailto:pbeshara@nicholsliu.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2E5B"/>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2DE92DE-91F2-4ADC-8341-CD96D7C8AF16}"/>
              </a:ext>
            </a:extLst>
          </p:cNvPr>
          <p:cNvSpPr>
            <a:spLocks noGrp="1"/>
          </p:cNvSpPr>
          <p:nvPr>
            <p:ph type="ctrTitle"/>
          </p:nvPr>
        </p:nvSpPr>
        <p:spPr>
          <a:xfrm>
            <a:off x="319944" y="1885767"/>
            <a:ext cx="7772400" cy="1750914"/>
          </a:xfrm>
          <a:solidFill>
            <a:srgbClr val="1A2E5B">
              <a:alpha val="92000"/>
            </a:srgbClr>
          </a:solidFill>
          <a:ln w="19050">
            <a:noFill/>
          </a:ln>
        </p:spPr>
        <p:txBody>
          <a:bodyPr lIns="182880" rIns="182880">
            <a:normAutofit fontScale="90000"/>
          </a:bodyPr>
          <a:lstStyle/>
          <a:p>
            <a:r>
              <a:rPr lang="en-US" sz="4000" b="1" dirty="0">
                <a:solidFill>
                  <a:schemeClr val="bg1"/>
                </a:solidFill>
                <a:latin typeface="Century Schoolbook" panose="02040604050505020304" pitchFamily="18" charset="0"/>
                <a:ea typeface="Apple Symbols" charset="0"/>
                <a:cs typeface="Apple Symbols" charset="0"/>
              </a:rPr>
              <a:t>Reevaluating and Realigning United States Foreign Aid – </a:t>
            </a:r>
            <a:br>
              <a:rPr lang="en-US" sz="4000" b="1" dirty="0">
                <a:solidFill>
                  <a:schemeClr val="bg1"/>
                </a:solidFill>
                <a:latin typeface="Century Schoolbook" panose="02040604050505020304" pitchFamily="18" charset="0"/>
                <a:ea typeface="Apple Symbols" charset="0"/>
                <a:cs typeface="Apple Symbols" charset="0"/>
              </a:rPr>
            </a:br>
            <a:r>
              <a:rPr lang="en-US" sz="4000" b="1" dirty="0">
                <a:solidFill>
                  <a:schemeClr val="bg1"/>
                </a:solidFill>
                <a:latin typeface="Century Schoolbook" panose="02040604050505020304" pitchFamily="18" charset="0"/>
                <a:ea typeface="Apple Symbols" charset="0"/>
                <a:cs typeface="Apple Symbols" charset="0"/>
              </a:rPr>
              <a:t>Part III</a:t>
            </a:r>
            <a:endParaRPr lang="en-US" sz="3100" b="1" dirty="0">
              <a:solidFill>
                <a:schemeClr val="bg1"/>
              </a:solidFill>
              <a:latin typeface="Century Schoolbook" panose="02040604050505020304" pitchFamily="18" charset="0"/>
              <a:ea typeface="Apple Symbols" charset="0"/>
              <a:cs typeface="Apple Symbols" charset="0"/>
            </a:endParaRPr>
          </a:p>
        </p:txBody>
      </p:sp>
      <p:cxnSp>
        <p:nvCxnSpPr>
          <p:cNvPr id="5" name="Straight Connector 4">
            <a:extLst>
              <a:ext uri="{FF2B5EF4-FFF2-40B4-BE49-F238E27FC236}">
                <a16:creationId xmlns:a16="http://schemas.microsoft.com/office/drawing/2014/main" id="{10FC56D5-257D-4754-9E02-07C61C1D7D45}"/>
              </a:ext>
            </a:extLst>
          </p:cNvPr>
          <p:cNvCxnSpPr>
            <a:cxnSpLocks/>
          </p:cNvCxnSpPr>
          <p:nvPr/>
        </p:nvCxnSpPr>
        <p:spPr>
          <a:xfrm flipV="1">
            <a:off x="442056" y="3810000"/>
            <a:ext cx="3555936" cy="1"/>
          </a:xfrm>
          <a:prstGeom prst="line">
            <a:avLst/>
          </a:prstGeom>
          <a:ln>
            <a:solidFill>
              <a:srgbClr val="E35225"/>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3FA05F50-CFCD-09C3-8FD4-4E2BE9FFF1C0}"/>
              </a:ext>
            </a:extLst>
          </p:cNvPr>
          <p:cNvSpPr txBox="1"/>
          <p:nvPr/>
        </p:nvSpPr>
        <p:spPr>
          <a:xfrm>
            <a:off x="445199" y="4156640"/>
            <a:ext cx="8546402" cy="2477601"/>
          </a:xfrm>
          <a:prstGeom prst="rect">
            <a:avLst/>
          </a:prstGeom>
          <a:noFill/>
        </p:spPr>
        <p:txBody>
          <a:bodyPr wrap="square" rtlCol="0">
            <a:spAutoFit/>
          </a:bodyPr>
          <a:lstStyle/>
          <a:p>
            <a:r>
              <a:rPr lang="en-US" sz="2000" dirty="0">
                <a:solidFill>
                  <a:schemeClr val="bg1"/>
                </a:solidFill>
                <a:latin typeface="Century Schoolbook" panose="02040604050505020304" pitchFamily="18" charset="0"/>
              </a:rPr>
              <a:t>Robert Nichols – Nichols Liu LLP and Pub K Group </a:t>
            </a:r>
          </a:p>
          <a:p>
            <a:r>
              <a:rPr lang="en-US" sz="2000" dirty="0">
                <a:solidFill>
                  <a:schemeClr val="bg1"/>
                </a:solidFill>
                <a:latin typeface="Century Schoolbook" panose="02040604050505020304" pitchFamily="18" charset="0"/>
              </a:rPr>
              <a:t>Carla Weiss – Nichols Liu LLP</a:t>
            </a:r>
          </a:p>
          <a:p>
            <a:r>
              <a:rPr lang="en-US" sz="2000" dirty="0">
                <a:solidFill>
                  <a:schemeClr val="bg1"/>
                </a:solidFill>
                <a:latin typeface="Century Schoolbook" panose="02040604050505020304" pitchFamily="18" charset="0"/>
              </a:rPr>
              <a:t>Phil Beshara – Nichols Liu LLP </a:t>
            </a:r>
          </a:p>
          <a:p>
            <a:r>
              <a:rPr lang="en-US" sz="2000" dirty="0">
                <a:solidFill>
                  <a:schemeClr val="bg1"/>
                </a:solidFill>
                <a:latin typeface="Century Schoolbook" panose="02040604050505020304" pitchFamily="18" charset="0"/>
              </a:rPr>
              <a:t>Sarah Curtis – Nichols Liu LLP</a:t>
            </a:r>
          </a:p>
          <a:p>
            <a:endParaRPr lang="en-US" sz="2700" dirty="0">
              <a:solidFill>
                <a:schemeClr val="bg1"/>
              </a:solidFill>
              <a:latin typeface="Century Schoolbook" panose="02040604050505020304" pitchFamily="18" charset="0"/>
            </a:endParaRPr>
          </a:p>
          <a:p>
            <a:endParaRPr lang="en-US" sz="2800" dirty="0">
              <a:solidFill>
                <a:schemeClr val="bg1"/>
              </a:solidFill>
              <a:latin typeface="Century Schoolbook" panose="02040604050505020304" pitchFamily="18" charset="0"/>
            </a:endParaRPr>
          </a:p>
          <a:p>
            <a:pPr algn="r"/>
            <a:r>
              <a:rPr lang="en-US" sz="2000" dirty="0">
                <a:solidFill>
                  <a:schemeClr val="bg1"/>
                </a:solidFill>
                <a:latin typeface="Century Schoolbook" panose="02040604050505020304" pitchFamily="18" charset="0"/>
              </a:rPr>
              <a:t>January 25, 2025</a:t>
            </a:r>
          </a:p>
        </p:txBody>
      </p:sp>
      <p:pic>
        <p:nvPicPr>
          <p:cNvPr id="6" name="Picture 5">
            <a:extLst>
              <a:ext uri="{FF2B5EF4-FFF2-40B4-BE49-F238E27FC236}">
                <a16:creationId xmlns:a16="http://schemas.microsoft.com/office/drawing/2014/main" id="{1AED8A2D-E806-6E34-13FE-BBF6BA0E7B0B}"/>
              </a:ext>
            </a:extLst>
          </p:cNvPr>
          <p:cNvPicPr>
            <a:picLocks noChangeAspect="1"/>
          </p:cNvPicPr>
          <p:nvPr/>
        </p:nvPicPr>
        <p:blipFill>
          <a:blip r:embed="rId3"/>
          <a:stretch>
            <a:fillRect/>
          </a:stretch>
        </p:blipFill>
        <p:spPr>
          <a:xfrm>
            <a:off x="319944" y="304800"/>
            <a:ext cx="3449207" cy="661875"/>
          </a:xfrm>
          <a:prstGeom prst="rect">
            <a:avLst/>
          </a:prstGeom>
        </p:spPr>
      </p:pic>
    </p:spTree>
    <p:extLst>
      <p:ext uri="{BB962C8B-B14F-4D97-AF65-F5344CB8AC3E}">
        <p14:creationId xmlns:p14="http://schemas.microsoft.com/office/powerpoint/2010/main" val="78212961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2 CFR § 200.340 – Termination</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8229600" cy="4791846"/>
          </a:xfrm>
        </p:spPr>
        <p:txBody>
          <a:bodyPr vert="horz" lIns="91440" tIns="45720" rIns="91440" bIns="45720" rtlCol="0" anchor="t">
            <a:normAutofit fontScale="92500" lnSpcReduction="10000"/>
          </a:bodyPr>
          <a:lstStyle/>
          <a:p>
            <a:pPr>
              <a:spcBef>
                <a:spcPts val="1200"/>
              </a:spcBef>
            </a:pPr>
            <a:r>
              <a:rPr lang="en-US" sz="2200" dirty="0">
                <a:latin typeface="Century Schoolbook" panose="02040604050505020304" pitchFamily="18" charset="0"/>
                <a:ea typeface="Times New Roman" panose="02020603050405020304" pitchFamily="18" charset="0"/>
                <a:cs typeface="Times New Roman" panose="02020603050405020304" pitchFamily="18" charset="0"/>
              </a:rPr>
              <a:t>Grants and agreements can be terminated if they no longer align with program goals or agency priorities.</a:t>
            </a:r>
          </a:p>
          <a:p>
            <a:pPr lvl="1">
              <a:spcBef>
                <a:spcPts val="1200"/>
              </a:spcBef>
            </a:pPr>
            <a:r>
              <a:rPr lang="en-US" sz="1900" dirty="0">
                <a:latin typeface="Century Schoolbook" panose="02040604050505020304" pitchFamily="18" charset="0"/>
                <a:cs typeface="Times New Roman" panose="02020603050405020304" pitchFamily="18" charset="0"/>
              </a:rPr>
              <a:t>Neither the regulations nor the State Department Standard Terms and Conditions identify suspension as an option, yet it appears suspensions are occurring.</a:t>
            </a:r>
            <a:endParaRPr lang="en-US" sz="1900" dirty="0">
              <a:latin typeface="Century Schoolbook" panose="02040604050505020304" pitchFamily="18" charset="0"/>
            </a:endParaRPr>
          </a:p>
          <a:p>
            <a:pPr>
              <a:spcBef>
                <a:spcPts val="1200"/>
              </a:spcBef>
            </a:pPr>
            <a:r>
              <a:rPr lang="en-US" sz="2200" dirty="0">
                <a:latin typeface="Century Schoolbook" panose="02040604050505020304" pitchFamily="18" charset="0"/>
              </a:rPr>
              <a:t>Costs to the recipient or subrecipient resulting from financial obligations incurred by the recipient or subrecipient during a suspension or after termination are not allowable unless expressly authorized in the notice of suspension or termination or subsequently.</a:t>
            </a:r>
          </a:p>
          <a:p>
            <a:pPr>
              <a:spcBef>
                <a:spcPts val="1200"/>
              </a:spcBef>
            </a:pPr>
            <a:r>
              <a:rPr lang="en-US" sz="2200" dirty="0">
                <a:latin typeface="Century Schoolbook" panose="02040604050505020304" pitchFamily="18" charset="0"/>
              </a:rPr>
              <a:t>Costs during suspension or after termination are allowable if:</a:t>
            </a:r>
          </a:p>
          <a:p>
            <a:pPr lvl="1">
              <a:spcBef>
                <a:spcPts val="1200"/>
              </a:spcBef>
            </a:pPr>
            <a:r>
              <a:rPr lang="en-US" sz="1900" dirty="0">
                <a:latin typeface="Century Schoolbook" panose="02040604050505020304" pitchFamily="18" charset="0"/>
              </a:rPr>
              <a:t>The costs result from financial obligations which were properly incurred by the recipient or subrecipient before the effective date of suspension or termination, and not in anticipation of it; and</a:t>
            </a:r>
          </a:p>
          <a:p>
            <a:pPr lvl="1">
              <a:spcBef>
                <a:spcPts val="1200"/>
              </a:spcBef>
            </a:pPr>
            <a:r>
              <a:rPr lang="en-US" sz="1900" dirty="0">
                <a:latin typeface="Century Schoolbook" panose="02040604050505020304" pitchFamily="18" charset="0"/>
              </a:rPr>
              <a:t>The costs would ordinarily be allowable.</a:t>
            </a: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10</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2694987"/>
      </p:ext>
    </p:extLst>
  </p:cSld>
  <p:clrMapOvr>
    <a:masterClrMapping/>
  </p:clrMapOvr>
  <p:transition spd="slow">
    <p:push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2 CFR § 700.14 – USAID Suspension</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8229600" cy="4791846"/>
          </a:xfrm>
        </p:spPr>
        <p:txBody>
          <a:bodyPr vert="horz" lIns="91440" tIns="45720" rIns="91440" bIns="45720" rtlCol="0" anchor="t">
            <a:normAutofit/>
          </a:bodyPr>
          <a:lstStyle/>
          <a:p>
            <a:pPr>
              <a:spcBef>
                <a:spcPts val="1200"/>
              </a:spcBef>
            </a:pPr>
            <a:r>
              <a:rPr lang="en-US" sz="2000" dirty="0">
                <a:latin typeface="Century Schoolbook" panose="02040604050505020304" pitchFamily="18" charset="0"/>
              </a:rPr>
              <a:t>USAID may at any time suspend or terminate an award based on a finding that such assistance would not be in the national interest of the United States.</a:t>
            </a:r>
          </a:p>
          <a:p>
            <a:pPr>
              <a:spcBef>
                <a:spcPts val="1200"/>
              </a:spcBef>
            </a:pPr>
            <a:r>
              <a:rPr lang="en-US" sz="2000" dirty="0">
                <a:latin typeface="Century Schoolbook" panose="02040604050505020304" pitchFamily="18" charset="0"/>
              </a:rPr>
              <a:t>At such time the recipient is prohibited from incurring additional obligations chargeable to the award other than those costs specified in the notice of suspension. </a:t>
            </a:r>
          </a:p>
          <a:p>
            <a:pPr>
              <a:spcBef>
                <a:spcPts val="1200"/>
              </a:spcBef>
            </a:pPr>
            <a:r>
              <a:rPr lang="en-US" sz="2000" dirty="0">
                <a:latin typeface="Century Schoolbook" panose="02040604050505020304" pitchFamily="18" charset="0"/>
              </a:rPr>
              <a:t>If an award is suspended and the situation causing the suspension continues for 60+ calendar days, then USAID may terminate the award in whole or in part on written notice to the recipient and cancel any portion of the award which has not been disbursed or irrevocably committed to third parties.</a:t>
            </a:r>
          </a:p>
          <a:p>
            <a:pPr>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11</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1611981"/>
      </p:ext>
    </p:extLst>
  </p:cSld>
  <p:clrMapOvr>
    <a:masterClrMapping/>
  </p:clrMapOvr>
  <p:transition spd="slow">
    <p:push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8D01-4B60-EF65-2C2F-4C8EC7248385}"/>
              </a:ext>
            </a:extLst>
          </p:cNvPr>
          <p:cNvSpPr>
            <a:spLocks noGrp="1"/>
          </p:cNvSpPr>
          <p:nvPr>
            <p:ph type="title"/>
          </p:nvPr>
        </p:nvSpPr>
        <p:spPr/>
        <p:txBody>
          <a:bodyPr/>
          <a:lstStyle/>
          <a:p>
            <a:r>
              <a:rPr lang="en-US" dirty="0">
                <a:latin typeface="Century Schoolbook" panose="02040604050505020304" pitchFamily="18" charset="0"/>
              </a:rPr>
              <a:t>Immediate Cost Issues</a:t>
            </a:r>
          </a:p>
        </p:txBody>
      </p:sp>
      <p:sp>
        <p:nvSpPr>
          <p:cNvPr id="3" name="Content Placeholder 2">
            <a:extLst>
              <a:ext uri="{FF2B5EF4-FFF2-40B4-BE49-F238E27FC236}">
                <a16:creationId xmlns:a16="http://schemas.microsoft.com/office/drawing/2014/main" id="{E609E497-F9A0-BE8F-DEFC-5366995AEF72}"/>
              </a:ext>
            </a:extLst>
          </p:cNvPr>
          <p:cNvSpPr>
            <a:spLocks noGrp="1"/>
          </p:cNvSpPr>
          <p:nvPr>
            <p:ph idx="1"/>
          </p:nvPr>
        </p:nvSpPr>
        <p:spPr>
          <a:xfrm>
            <a:off x="457200" y="1295401"/>
            <a:ext cx="8229600" cy="4830764"/>
          </a:xfrm>
        </p:spPr>
        <p:txBody>
          <a:bodyPr>
            <a:normAutofit fontScale="85000" lnSpcReduction="10000"/>
          </a:bodyPr>
          <a:lstStyle/>
          <a:p>
            <a:r>
              <a:rPr lang="en-US" dirty="0">
                <a:latin typeface="Century Schoolbook" panose="02040604050505020304" pitchFamily="18" charset="0"/>
              </a:rPr>
              <a:t>Employees</a:t>
            </a:r>
          </a:p>
          <a:p>
            <a:pPr lvl="1"/>
            <a:r>
              <a:rPr lang="en-US" dirty="0">
                <a:latin typeface="Century Schoolbook" panose="02040604050505020304" pitchFamily="18" charset="0"/>
              </a:rPr>
              <a:t>Continuing Work v. Furlough v. Layoffs </a:t>
            </a:r>
          </a:p>
          <a:p>
            <a:pPr lvl="1"/>
            <a:r>
              <a:rPr lang="en-US" dirty="0">
                <a:latin typeface="Century Schoolbook" panose="02040604050505020304" pitchFamily="18" charset="0"/>
              </a:rPr>
              <a:t>Communications with Employees</a:t>
            </a:r>
          </a:p>
          <a:p>
            <a:pPr lvl="1"/>
            <a:r>
              <a:rPr lang="en-US" dirty="0">
                <a:latin typeface="Century Schoolbook" panose="02040604050505020304" pitchFamily="18" charset="0"/>
              </a:rPr>
              <a:t>State, Local, and Home Country applicable laws</a:t>
            </a:r>
          </a:p>
          <a:p>
            <a:pPr lvl="1"/>
            <a:r>
              <a:rPr lang="en-US" dirty="0">
                <a:latin typeface="Century Schoolbook" panose="02040604050505020304" pitchFamily="18" charset="0"/>
              </a:rPr>
              <a:t>Notice requirements (WARN Act)</a:t>
            </a:r>
          </a:p>
          <a:p>
            <a:r>
              <a:rPr lang="en-US" dirty="0">
                <a:latin typeface="Century Schoolbook" panose="02040604050505020304" pitchFamily="18" charset="0"/>
              </a:rPr>
              <a:t>Travel</a:t>
            </a:r>
          </a:p>
          <a:p>
            <a:pPr lvl="1"/>
            <a:r>
              <a:rPr lang="en-US" dirty="0">
                <a:latin typeface="Century Schoolbook" panose="02040604050505020304" pitchFamily="18" charset="0"/>
              </a:rPr>
              <a:t>Returning employees home? </a:t>
            </a:r>
          </a:p>
          <a:p>
            <a:pPr lvl="2"/>
            <a:r>
              <a:rPr lang="en-US" dirty="0">
                <a:latin typeface="Century Schoolbook" panose="02040604050505020304" pitchFamily="18" charset="0"/>
              </a:rPr>
              <a:t>Are they in danger zones?</a:t>
            </a:r>
          </a:p>
          <a:p>
            <a:pPr lvl="1"/>
            <a:r>
              <a:rPr lang="en-US" dirty="0">
                <a:latin typeface="Century Schoolbook" panose="02040604050505020304" pitchFamily="18" charset="0"/>
              </a:rPr>
              <a:t>Contractual Issues</a:t>
            </a:r>
          </a:p>
          <a:p>
            <a:pPr lvl="2"/>
            <a:r>
              <a:rPr lang="en-US" dirty="0">
                <a:latin typeface="Century Schoolbook" panose="02040604050505020304" pitchFamily="18" charset="0"/>
              </a:rPr>
              <a:t>Subcontractors</a:t>
            </a:r>
          </a:p>
          <a:p>
            <a:pPr lvl="2"/>
            <a:r>
              <a:rPr lang="en-US" dirty="0">
                <a:latin typeface="Century Schoolbook" panose="02040604050505020304" pitchFamily="18" charset="0"/>
              </a:rPr>
              <a:t>Leases</a:t>
            </a:r>
          </a:p>
          <a:p>
            <a:pPr lvl="2"/>
            <a:r>
              <a:rPr lang="en-US" dirty="0">
                <a:latin typeface="Century Schoolbook" panose="02040604050505020304" pitchFamily="18" charset="0"/>
              </a:rPr>
              <a:t>Other Vendors</a:t>
            </a:r>
          </a:p>
          <a:p>
            <a:pPr marL="1371600" lvl="3" indent="0">
              <a:buNone/>
            </a:pPr>
            <a:endParaRPr lang="en-US" dirty="0">
              <a:latin typeface="Century Schoolbook" panose="02040604050505020304" pitchFamily="18" charset="0"/>
            </a:endParaRPr>
          </a:p>
        </p:txBody>
      </p:sp>
      <p:sp>
        <p:nvSpPr>
          <p:cNvPr id="4" name="Slide Number Placeholder 3">
            <a:extLst>
              <a:ext uri="{FF2B5EF4-FFF2-40B4-BE49-F238E27FC236}">
                <a16:creationId xmlns:a16="http://schemas.microsoft.com/office/drawing/2014/main" id="{BDC019FE-3309-F6A2-C3FB-D399897A85B4}"/>
              </a:ext>
            </a:extLst>
          </p:cNvPr>
          <p:cNvSpPr>
            <a:spLocks noGrp="1"/>
          </p:cNvSpPr>
          <p:nvPr>
            <p:ph type="sldNum" sz="quarter" idx="12"/>
          </p:nvPr>
        </p:nvSpPr>
        <p:spPr/>
        <p:txBody>
          <a:bodyPr/>
          <a:lstStyle/>
          <a:p>
            <a:fld id="{704198DC-2EF7-4B34-A789-AD3A4CDEBD28}" type="slidenum">
              <a:rPr lang="en-US" smtClean="0"/>
              <a:pPr/>
              <a:t>12</a:t>
            </a:fld>
            <a:endParaRPr lang="en-US" dirty="0"/>
          </a:p>
        </p:txBody>
      </p:sp>
    </p:spTree>
    <p:extLst>
      <p:ext uri="{BB962C8B-B14F-4D97-AF65-F5344CB8AC3E}">
        <p14:creationId xmlns:p14="http://schemas.microsoft.com/office/powerpoint/2010/main" val="3820188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6A889-B8C8-1FB3-01E1-2E15609A5EC4}"/>
              </a:ext>
            </a:extLst>
          </p:cNvPr>
          <p:cNvSpPr>
            <a:spLocks noGrp="1"/>
          </p:cNvSpPr>
          <p:nvPr>
            <p:ph type="title"/>
          </p:nvPr>
        </p:nvSpPr>
        <p:spPr/>
        <p:txBody>
          <a:bodyPr/>
          <a:lstStyle/>
          <a:p>
            <a:r>
              <a:rPr lang="en-US" dirty="0">
                <a:latin typeface="Century Schoolbook" panose="02040604050505020304" pitchFamily="18" charset="0"/>
              </a:rPr>
              <a:t>WARN Act: 29 USC </a:t>
            </a:r>
            <a:r>
              <a:rPr lang="en-US" i="0" u="none" strike="noStrike" dirty="0">
                <a:effectLst/>
                <a:latin typeface="Century Schoolbook" panose="02040604050505020304" pitchFamily="18" charset="0"/>
              </a:rPr>
              <a:t>§2101 </a:t>
            </a:r>
            <a:r>
              <a:rPr lang="en-US" i="1" u="none" strike="noStrike" dirty="0">
                <a:effectLst/>
                <a:latin typeface="Century Schoolbook" panose="02040604050505020304" pitchFamily="18" charset="0"/>
              </a:rPr>
              <a:t>et seq.</a:t>
            </a:r>
            <a:endParaRPr lang="en-US"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2D4CEAD8-DABA-75F7-729D-B3BF54195357}"/>
              </a:ext>
            </a:extLst>
          </p:cNvPr>
          <p:cNvSpPr>
            <a:spLocks noGrp="1"/>
          </p:cNvSpPr>
          <p:nvPr>
            <p:ph idx="1"/>
          </p:nvPr>
        </p:nvSpPr>
        <p:spPr/>
        <p:txBody>
          <a:bodyPr>
            <a:normAutofit/>
          </a:bodyPr>
          <a:lstStyle/>
          <a:p>
            <a:r>
              <a:rPr lang="en-US" sz="1400" dirty="0">
                <a:latin typeface="Century" panose="02040604050505020304" pitchFamily="18" charset="0"/>
              </a:rPr>
              <a:t>Regs at: </a:t>
            </a:r>
            <a:r>
              <a:rPr lang="en-US" sz="1400" i="0" u="none" strike="noStrike" dirty="0">
                <a:effectLst/>
                <a:latin typeface="Century" panose="02040604050505020304" pitchFamily="18" charset="0"/>
              </a:rPr>
              <a:t>20</a:t>
            </a:r>
            <a:r>
              <a:rPr lang="en-US" sz="1400" dirty="0">
                <a:latin typeface="Century" panose="02040604050505020304" pitchFamily="18" charset="0"/>
              </a:rPr>
              <a:t> CFR </a:t>
            </a:r>
            <a:r>
              <a:rPr lang="en-US" sz="1400" b="0" i="0" u="none" strike="noStrike" dirty="0">
                <a:effectLst/>
                <a:latin typeface="Century" panose="02040604050505020304" pitchFamily="18" charset="0"/>
              </a:rPr>
              <a:t>§</a:t>
            </a:r>
            <a:r>
              <a:rPr lang="en-US" sz="1400" dirty="0">
                <a:latin typeface="Century" panose="02040604050505020304" pitchFamily="18" charset="0"/>
              </a:rPr>
              <a:t>639 </a:t>
            </a:r>
            <a:r>
              <a:rPr lang="en-US" sz="1400" i="1" dirty="0">
                <a:latin typeface="Century" panose="02040604050505020304" pitchFamily="18" charset="0"/>
              </a:rPr>
              <a:t>et seq.</a:t>
            </a:r>
          </a:p>
          <a:p>
            <a:endParaRPr lang="en-US" sz="1400" dirty="0">
              <a:latin typeface="Century" panose="02040604050505020304" pitchFamily="18" charset="0"/>
            </a:endParaRPr>
          </a:p>
          <a:p>
            <a:r>
              <a:rPr lang="en-US" sz="1400" dirty="0">
                <a:latin typeface="Century" panose="02040604050505020304" pitchFamily="18" charset="0"/>
              </a:rPr>
              <a:t>Generally: minimum of 60 days’ notice to employees in advance of plant closing or mass layoffs </a:t>
            </a:r>
          </a:p>
          <a:p>
            <a:endParaRPr lang="en-US" sz="1400" dirty="0">
              <a:latin typeface="Century" panose="02040604050505020304" pitchFamily="18" charset="0"/>
            </a:endParaRPr>
          </a:p>
          <a:p>
            <a:r>
              <a:rPr lang="en-US" sz="1400" dirty="0">
                <a:latin typeface="Century" panose="02040604050505020304" pitchFamily="18" charset="0"/>
              </a:rPr>
              <a:t>Definitions matter</a:t>
            </a:r>
          </a:p>
          <a:p>
            <a:pPr lvl="1"/>
            <a:r>
              <a:rPr lang="en-US" sz="1400" dirty="0">
                <a:latin typeface="Century" panose="02040604050505020304" pitchFamily="18" charset="0"/>
              </a:rPr>
              <a:t>Employer; Employment loss; Single site</a:t>
            </a:r>
          </a:p>
          <a:p>
            <a:endParaRPr lang="en-US" sz="1400" dirty="0">
              <a:latin typeface="Century" panose="02040604050505020304" pitchFamily="18" charset="0"/>
            </a:endParaRPr>
          </a:p>
          <a:p>
            <a:r>
              <a:rPr lang="en-US" sz="1400" dirty="0">
                <a:latin typeface="Century" panose="02040604050505020304" pitchFamily="18" charset="0"/>
              </a:rPr>
              <a:t>Exceptions</a:t>
            </a:r>
          </a:p>
          <a:p>
            <a:endParaRPr lang="en-US" sz="1400" dirty="0">
              <a:latin typeface="Century" panose="02040604050505020304" pitchFamily="18" charset="0"/>
            </a:endParaRPr>
          </a:p>
          <a:p>
            <a:r>
              <a:rPr lang="en-US" sz="1400" dirty="0">
                <a:latin typeface="Century" panose="02040604050505020304" pitchFamily="18" charset="0"/>
              </a:rPr>
              <a:t>Unforeseeable Business Circumstances</a:t>
            </a:r>
          </a:p>
          <a:p>
            <a:pPr lvl="1"/>
            <a:r>
              <a:rPr lang="en-US" sz="1400" dirty="0">
                <a:latin typeface="Century" panose="02040604050505020304" pitchFamily="18" charset="0"/>
              </a:rPr>
              <a:t>Applies to plant closings and mass layoffs</a:t>
            </a:r>
          </a:p>
          <a:p>
            <a:pPr lvl="1"/>
            <a:r>
              <a:rPr lang="en-US" sz="1400" dirty="0">
                <a:latin typeface="Century" panose="02040604050505020304" pitchFamily="18" charset="0"/>
              </a:rPr>
              <a:t>Circumstances not reasonably foreseeable</a:t>
            </a:r>
          </a:p>
          <a:p>
            <a:pPr lvl="2"/>
            <a:r>
              <a:rPr lang="en-US" sz="1400" b="0" i="0" u="none" strike="noStrike" dirty="0">
                <a:effectLst/>
                <a:latin typeface="Century" panose="02040604050505020304" pitchFamily="18" charset="0"/>
              </a:rPr>
              <a:t>“…circumstance is caused by some sudden, dramatic, and unexpected action or condition outside the employer's control…</a:t>
            </a:r>
            <a:r>
              <a:rPr lang="en-US" sz="1400" b="0" i="0" u="sng" strike="noStrike" dirty="0">
                <a:effectLst/>
                <a:latin typeface="Century" panose="02040604050505020304" pitchFamily="18" charset="0"/>
              </a:rPr>
              <a:t>A government ordered closing of an employment site that occurs without prior notice also may be an unforeseeable business circumstance</a:t>
            </a:r>
            <a:r>
              <a:rPr lang="en-US" sz="1400" b="0" i="0" u="none" strike="noStrike" dirty="0">
                <a:effectLst/>
                <a:latin typeface="Century" panose="02040604050505020304" pitchFamily="18" charset="0"/>
              </a:rPr>
              <a:t>.” 20 CFR §</a:t>
            </a:r>
            <a:r>
              <a:rPr lang="en-US" sz="1400" b="0" i="0" u="none" strike="noStrike" dirty="0">
                <a:solidFill>
                  <a:srgbClr val="000000"/>
                </a:solidFill>
                <a:effectLst/>
                <a:latin typeface="Century" panose="02040604050505020304" pitchFamily="18" charset="0"/>
              </a:rPr>
              <a:t> </a:t>
            </a:r>
            <a:r>
              <a:rPr lang="en-US" sz="1400" b="0" i="0" u="none" strike="noStrike" dirty="0">
                <a:effectLst/>
                <a:latin typeface="Century" panose="02040604050505020304" pitchFamily="18" charset="0"/>
              </a:rPr>
              <a:t>639.9 (emphasis added).</a:t>
            </a:r>
            <a:endParaRPr lang="en-US" sz="1400" dirty="0">
              <a:latin typeface="Century" panose="02040604050505020304" pitchFamily="18" charset="0"/>
            </a:endParaRPr>
          </a:p>
        </p:txBody>
      </p:sp>
      <p:sp>
        <p:nvSpPr>
          <p:cNvPr id="4" name="Slide Number Placeholder 3">
            <a:extLst>
              <a:ext uri="{FF2B5EF4-FFF2-40B4-BE49-F238E27FC236}">
                <a16:creationId xmlns:a16="http://schemas.microsoft.com/office/drawing/2014/main" id="{B1D11C15-533A-EDF5-6800-3BB031B6F4EE}"/>
              </a:ext>
            </a:extLst>
          </p:cNvPr>
          <p:cNvSpPr>
            <a:spLocks noGrp="1"/>
          </p:cNvSpPr>
          <p:nvPr>
            <p:ph type="sldNum" sz="quarter" idx="12"/>
          </p:nvPr>
        </p:nvSpPr>
        <p:spPr/>
        <p:txBody>
          <a:bodyPr/>
          <a:lstStyle/>
          <a:p>
            <a:fld id="{704198DC-2EF7-4B34-A789-AD3A4CDEBD28}" type="slidenum">
              <a:rPr lang="en-US" smtClean="0"/>
              <a:pPr/>
              <a:t>13</a:t>
            </a:fld>
            <a:endParaRPr lang="en-US" dirty="0"/>
          </a:p>
        </p:txBody>
      </p:sp>
    </p:spTree>
    <p:extLst>
      <p:ext uri="{BB962C8B-B14F-4D97-AF65-F5344CB8AC3E}">
        <p14:creationId xmlns:p14="http://schemas.microsoft.com/office/powerpoint/2010/main" val="867221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Congressional &amp; Agency Advocacy</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5562600" cy="4791846"/>
          </a:xfrm>
        </p:spPr>
        <p:txBody>
          <a:bodyPr vert="horz" lIns="91440" tIns="45720" rIns="91440" bIns="45720" rtlCol="0" anchor="t">
            <a:normAutofit/>
          </a:bodyPr>
          <a:lstStyle/>
          <a:p>
            <a:pPr>
              <a:spcBef>
                <a:spcPts val="1200"/>
              </a:spcBef>
            </a:pPr>
            <a:r>
              <a:rPr lang="en-US" sz="1700" dirty="0">
                <a:latin typeface="Century Schoolbook" panose="02040604050505020304" pitchFamily="18" charset="0"/>
              </a:rPr>
              <a:t>Sub-categories: </a:t>
            </a:r>
            <a:r>
              <a:rPr lang="en-US" sz="1700">
                <a:latin typeface="Century Schoolbook" panose="02040604050505020304" pitchFamily="18" charset="0"/>
              </a:rPr>
              <a:t>coalitions within FA </a:t>
            </a:r>
            <a:r>
              <a:rPr lang="en-US" sz="1700" dirty="0">
                <a:latin typeface="Century Schoolbook" panose="02040604050505020304" pitchFamily="18" charset="0"/>
              </a:rPr>
              <a:t>sector may find success in engaging with Agency and Congressional stakeholders </a:t>
            </a:r>
          </a:p>
          <a:p>
            <a:pPr lvl="1">
              <a:spcBef>
                <a:spcPts val="1200"/>
              </a:spcBef>
            </a:pPr>
            <a:r>
              <a:rPr lang="en-US" sz="1300" dirty="0">
                <a:latin typeface="Century Schoolbook" panose="02040604050505020304" pitchFamily="18" charset="0"/>
              </a:rPr>
              <a:t>Example: De-Mining </a:t>
            </a:r>
          </a:p>
          <a:p>
            <a:pPr>
              <a:spcBef>
                <a:spcPts val="1200"/>
              </a:spcBef>
            </a:pPr>
            <a:r>
              <a:rPr lang="en-US" sz="1700" dirty="0">
                <a:latin typeface="Century Schoolbook" panose="02040604050505020304" pitchFamily="18" charset="0"/>
              </a:rPr>
              <a:t>Champions on Capitol Hill of specific programs/initiatives that meet three pillars of policy alignment: </a:t>
            </a:r>
          </a:p>
          <a:p>
            <a:pPr lvl="1">
              <a:spcBef>
                <a:spcPts val="1200"/>
              </a:spcBef>
            </a:pPr>
            <a:r>
              <a:rPr lang="en-US" sz="1300" dirty="0">
                <a:latin typeface="Century Schoolbook" panose="02040604050505020304" pitchFamily="18" charset="0"/>
              </a:rPr>
              <a:t>Safer </a:t>
            </a:r>
          </a:p>
          <a:p>
            <a:pPr lvl="1">
              <a:spcBef>
                <a:spcPts val="1200"/>
              </a:spcBef>
            </a:pPr>
            <a:r>
              <a:rPr lang="en-US" sz="1300" dirty="0">
                <a:latin typeface="Century Schoolbook" panose="02040604050505020304" pitchFamily="18" charset="0"/>
              </a:rPr>
              <a:t>Stronger</a:t>
            </a:r>
          </a:p>
          <a:p>
            <a:pPr lvl="1">
              <a:spcBef>
                <a:spcPts val="1200"/>
              </a:spcBef>
            </a:pPr>
            <a:r>
              <a:rPr lang="en-US" sz="1300" dirty="0">
                <a:latin typeface="Century Schoolbook" panose="02040604050505020304" pitchFamily="18" charset="0"/>
              </a:rPr>
              <a:t>More Prosperous </a:t>
            </a:r>
            <a:endParaRPr lang="en-US" sz="1700" dirty="0">
              <a:latin typeface="Century Schoolbook" panose="02040604050505020304" pitchFamily="18" charset="0"/>
            </a:endParaRPr>
          </a:p>
          <a:p>
            <a:pPr>
              <a:spcBef>
                <a:spcPts val="1200"/>
              </a:spcBef>
            </a:pPr>
            <a:r>
              <a:rPr lang="en-US" sz="1700" dirty="0">
                <a:latin typeface="Century Schoolbook" panose="02040604050505020304" pitchFamily="18" charset="0"/>
              </a:rPr>
              <a:t>House Minority Letter to Sec. Rubio (</a:t>
            </a:r>
            <a:r>
              <a:rPr lang="en-US" sz="1700" dirty="0">
                <a:solidFill>
                  <a:srgbClr val="0070C0"/>
                </a:solidFill>
                <a:latin typeface="Century Schoolbook" panose="02040604050505020304" pitchFamily="18" charset="0"/>
                <a:hlinkClick r:id="rId3">
                  <a:extLst>
                    <a:ext uri="{A12FA001-AC4F-418D-AE19-62706E023703}">
                      <ahyp:hlinkClr xmlns:ahyp="http://schemas.microsoft.com/office/drawing/2018/hyperlinkcolor" val="tx"/>
                    </a:ext>
                  </a:extLst>
                </a:hlinkClick>
              </a:rPr>
              <a:t>Link</a:t>
            </a:r>
            <a:r>
              <a:rPr lang="en-US" sz="1700" dirty="0">
                <a:latin typeface="Century Schoolbook" panose="02040604050505020304" pitchFamily="18" charset="0"/>
              </a:rPr>
              <a:t>)</a:t>
            </a:r>
            <a:endParaRPr lang="en-US" sz="1500" b="0" i="0" u="none" strike="noStrike" baseline="0" dirty="0">
              <a:solidFill>
                <a:srgbClr val="000000"/>
              </a:solidFill>
              <a:latin typeface="Times New Roman" panose="02020603050405020304" pitchFamily="18" charset="0"/>
            </a:endParaRPr>
          </a:p>
          <a:p>
            <a:pPr lvl="1"/>
            <a:r>
              <a:rPr lang="en-US" sz="1000" b="0" i="0" u="none" strike="noStrike" baseline="0" dirty="0">
                <a:latin typeface="Century Schoolbook" panose="02040604050505020304" pitchFamily="18" charset="0"/>
              </a:rPr>
              <a:t>“</a:t>
            </a:r>
            <a:r>
              <a:rPr lang="en-US" sz="1000" b="0" i="1" u="none" strike="noStrike" baseline="0" dirty="0">
                <a:latin typeface="Century Schoolbook" panose="02040604050505020304" pitchFamily="18" charset="0"/>
              </a:rPr>
              <a:t>The damage we risk is simply too high. For example, the President’s Emergency Plan for AIDS Relief (PEPFAR) currently provides 20.6 million people across 55 countries with anti-retroviral treatment for HIV/AIDS. The President’s Malaria Initiative (PMI) provides 37 million mosquito nets and malaria medicines to 63 million people to prevent further spread of one of the world’s deadliest diseases. These lives depend on an uninterrupted supply of medicines, and your pause in funding will cost lives.</a:t>
            </a:r>
            <a:r>
              <a:rPr lang="en-US" sz="1000" b="0" i="0" u="none" strike="noStrike" baseline="0" dirty="0">
                <a:latin typeface="Century Schoolbook" panose="02040604050505020304" pitchFamily="18" charset="0"/>
              </a:rPr>
              <a:t>” </a:t>
            </a:r>
            <a:endParaRPr lang="en-US" sz="1000" dirty="0">
              <a:latin typeface="Century Schoolbook" panose="02040604050505020304" pitchFamily="18" charset="0"/>
            </a:endParaRPr>
          </a:p>
          <a:p>
            <a:pPr lvl="1">
              <a:spcBef>
                <a:spcPts val="1200"/>
              </a:spcBef>
            </a:pPr>
            <a:endParaRPr lang="en-US" sz="1600" dirty="0">
              <a:latin typeface="Century Schoolbook" panose="02040604050505020304" pitchFamily="18" charset="0"/>
            </a:endParaRPr>
          </a:p>
          <a:p>
            <a:pPr>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14</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18C75FDA-F2D5-78EC-35AC-F1CF63A23C96}"/>
              </a:ext>
            </a:extLst>
          </p:cNvPr>
          <p:cNvPicPr>
            <a:picLocks noChangeAspect="1"/>
          </p:cNvPicPr>
          <p:nvPr/>
        </p:nvPicPr>
        <p:blipFill>
          <a:blip r:embed="rId4"/>
          <a:stretch>
            <a:fillRect/>
          </a:stretch>
        </p:blipFill>
        <p:spPr>
          <a:xfrm>
            <a:off x="6269393" y="1828800"/>
            <a:ext cx="2701213" cy="342900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484842826"/>
      </p:ext>
    </p:extLst>
  </p:cSld>
  <p:clrMapOvr>
    <a:masterClrMapping/>
  </p:clrMapOvr>
  <p:transition spd="slow">
    <p:push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640CA-A01C-F793-D48A-014CA88AC86F}"/>
              </a:ext>
            </a:extLst>
          </p:cNvPr>
          <p:cNvSpPr>
            <a:spLocks noGrp="1"/>
          </p:cNvSpPr>
          <p:nvPr>
            <p:ph type="title"/>
          </p:nvPr>
        </p:nvSpPr>
        <p:spPr>
          <a:xfrm>
            <a:off x="457200" y="342108"/>
            <a:ext cx="8229600" cy="1143000"/>
          </a:xfrm>
        </p:spPr>
        <p:txBody>
          <a:bodyPr/>
          <a:lstStyle/>
          <a:p>
            <a:r>
              <a:rPr lang="en-US">
                <a:latin typeface="Century Schoolbook" panose="02040604050505020304" pitchFamily="18" charset="0"/>
              </a:rPr>
              <a:t>Possible Litigation</a:t>
            </a:r>
            <a:endParaRPr lang="en-US" dirty="0">
              <a:latin typeface="Century Schoolbook" panose="02040604050505020304" pitchFamily="18" charset="0"/>
            </a:endParaRPr>
          </a:p>
        </p:txBody>
      </p:sp>
      <p:sp>
        <p:nvSpPr>
          <p:cNvPr id="3" name="Content Placeholder 2">
            <a:extLst>
              <a:ext uri="{FF2B5EF4-FFF2-40B4-BE49-F238E27FC236}">
                <a16:creationId xmlns:a16="http://schemas.microsoft.com/office/drawing/2014/main" id="{FDD70C15-9E29-CB14-BDF3-B0689DE9988E}"/>
              </a:ext>
            </a:extLst>
          </p:cNvPr>
          <p:cNvSpPr>
            <a:spLocks noGrp="1"/>
          </p:cNvSpPr>
          <p:nvPr>
            <p:ph idx="1"/>
          </p:nvPr>
        </p:nvSpPr>
        <p:spPr/>
        <p:txBody>
          <a:bodyPr>
            <a:normAutofit lnSpcReduction="10000"/>
          </a:bodyPr>
          <a:lstStyle/>
          <a:p>
            <a:pPr>
              <a:buSzPts val="1000"/>
              <a:buFont typeface="Wingdings" pitchFamily="2" charset="2"/>
              <a:buChar char=""/>
              <a:tabLst>
                <a:tab pos="1371600" algn="l"/>
              </a:tabLst>
            </a:pPr>
            <a:r>
              <a:rPr lang="en-US" sz="2400" dirty="0">
                <a:latin typeface="Century Schoolbook" panose="02040604050505020304" pitchFamily="18" charset="0"/>
              </a:rPr>
              <a:t>Requests for Equitable Adjustment, Claims, Litigation over recoverable costs</a:t>
            </a:r>
          </a:p>
          <a:p>
            <a:pPr>
              <a:buSzPts val="1000"/>
              <a:buFont typeface="Wingdings" pitchFamily="2" charset="2"/>
              <a:buChar char=""/>
              <a:tabLst>
                <a:tab pos="1371600" algn="l"/>
              </a:tabLst>
            </a:pPr>
            <a:r>
              <a:rPr lang="en-US" sz="2400" dirty="0">
                <a:latin typeface="Century Schoolbook" panose="02040604050505020304" pitchFamily="18" charset="0"/>
                <a:ea typeface="Times New Roman" panose="02020603050405020304" pitchFamily="18" charset="0"/>
              </a:rPr>
              <a:t>Impoundment Control Act</a:t>
            </a:r>
          </a:p>
          <a:p>
            <a:pPr lvl="1" fontAlgn="base"/>
            <a:r>
              <a:rPr lang="en-US" sz="1600" dirty="0">
                <a:latin typeface="Century Schoolbook" panose="02040604050505020304" pitchFamily="18" charset="0"/>
              </a:rPr>
              <a:t>The Constitution assigns to Congress the power to control the government’s purse strings.  </a:t>
            </a:r>
          </a:p>
          <a:p>
            <a:pPr lvl="1" fontAlgn="base"/>
            <a:r>
              <a:rPr lang="en-US" sz="1600" dirty="0">
                <a:latin typeface="Century Schoolbook" panose="02040604050505020304" pitchFamily="18" charset="0"/>
              </a:rPr>
              <a:t>This is perhaps “the most important single curb in the Constitution on Presidential power.”</a:t>
            </a:r>
          </a:p>
          <a:p>
            <a:pPr lvl="1" fontAlgn="base"/>
            <a:r>
              <a:rPr lang="en-US" sz="1600" dirty="0">
                <a:latin typeface="Century Schoolbook" panose="02040604050505020304" pitchFamily="18" charset="0"/>
              </a:rPr>
              <a:t>Congress implements its power through the annual budget and appropriations process and through a series of permanent statutes that establish controls on the use of appropriated funds.  This legal framework is designed to combat abuses by the Executive Branch.</a:t>
            </a:r>
          </a:p>
          <a:p>
            <a:pPr lvl="1" fontAlgn="base"/>
            <a:r>
              <a:rPr lang="en-US" sz="1600" dirty="0">
                <a:latin typeface="Century Schoolbook" panose="02040604050505020304" pitchFamily="18" charset="0"/>
              </a:rPr>
              <a:t>Impoundment is any Executive action or inaction that temporarily or permanently withholds, delays, or precludes the obligation or expenditure of budgetary resources.</a:t>
            </a:r>
          </a:p>
          <a:p>
            <a:pPr lvl="1" fontAlgn="base"/>
            <a:r>
              <a:rPr lang="en-US" sz="1600" dirty="0">
                <a:latin typeface="Century Schoolbook" panose="02040604050505020304" pitchFamily="18" charset="0"/>
              </a:rPr>
              <a:t>With the ICA, Congress limited the President’s ability to NOT spend appropriations as enacted.</a:t>
            </a:r>
          </a:p>
          <a:p>
            <a:pPr lvl="1" fontAlgn="base"/>
            <a:r>
              <a:rPr lang="en-US" sz="1600" dirty="0">
                <a:latin typeface="Century Schoolbook" panose="02040604050505020304" pitchFamily="18" charset="0"/>
              </a:rPr>
              <a:t>Possible private right of action by contractors and NGOs to enforce.</a:t>
            </a:r>
          </a:p>
        </p:txBody>
      </p:sp>
      <p:sp>
        <p:nvSpPr>
          <p:cNvPr id="4" name="Slide Number Placeholder 3">
            <a:extLst>
              <a:ext uri="{FF2B5EF4-FFF2-40B4-BE49-F238E27FC236}">
                <a16:creationId xmlns:a16="http://schemas.microsoft.com/office/drawing/2014/main" id="{D2D129D2-E957-31EB-BC3C-F07977903790}"/>
              </a:ext>
            </a:extLst>
          </p:cNvPr>
          <p:cNvSpPr>
            <a:spLocks noGrp="1"/>
          </p:cNvSpPr>
          <p:nvPr>
            <p:ph type="sldNum" sz="quarter" idx="12"/>
          </p:nvPr>
        </p:nvSpPr>
        <p:spPr/>
        <p:txBody>
          <a:bodyPr/>
          <a:lstStyle/>
          <a:p>
            <a:fld id="{704198DC-2EF7-4B34-A789-AD3A4CDEBD28}" type="slidenum">
              <a:rPr lang="en-US" smtClean="0"/>
              <a:pPr/>
              <a:t>15</a:t>
            </a:fld>
            <a:endParaRPr lang="en-US" dirty="0"/>
          </a:p>
        </p:txBody>
      </p:sp>
    </p:spTree>
    <p:extLst>
      <p:ext uri="{BB962C8B-B14F-4D97-AF65-F5344CB8AC3E}">
        <p14:creationId xmlns:p14="http://schemas.microsoft.com/office/powerpoint/2010/main" val="2950196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A4E03-749F-DC31-0F01-6A65666147E4}"/>
              </a:ext>
            </a:extLst>
          </p:cNvPr>
          <p:cNvSpPr>
            <a:spLocks noGrp="1"/>
          </p:cNvSpPr>
          <p:nvPr>
            <p:ph type="title"/>
          </p:nvPr>
        </p:nvSpPr>
        <p:spPr/>
        <p:txBody>
          <a:bodyPr>
            <a:normAutofit fontScale="90000"/>
          </a:bodyPr>
          <a:lstStyle/>
          <a:p>
            <a:r>
              <a:rPr lang="en-US" dirty="0">
                <a:latin typeface="Century Schoolbook" panose="02040604050505020304" pitchFamily="18" charset="0"/>
              </a:rPr>
              <a:t>Requesting Guidance from State and USAID</a:t>
            </a:r>
          </a:p>
        </p:txBody>
      </p:sp>
      <p:sp>
        <p:nvSpPr>
          <p:cNvPr id="3" name="Content Placeholder 2">
            <a:extLst>
              <a:ext uri="{FF2B5EF4-FFF2-40B4-BE49-F238E27FC236}">
                <a16:creationId xmlns:a16="http://schemas.microsoft.com/office/drawing/2014/main" id="{3A4DE34D-A762-9B68-9931-D14316097DF5}"/>
              </a:ext>
            </a:extLst>
          </p:cNvPr>
          <p:cNvSpPr>
            <a:spLocks noGrp="1"/>
          </p:cNvSpPr>
          <p:nvPr>
            <p:ph idx="1"/>
          </p:nvPr>
        </p:nvSpPr>
        <p:spPr/>
        <p:txBody>
          <a:bodyPr>
            <a:normAutofit/>
          </a:bodyPr>
          <a:lstStyle/>
          <a:p>
            <a:r>
              <a:rPr lang="en-US" sz="2000" dirty="0">
                <a:latin typeface="Century Schoolbook" panose="02040604050505020304" pitchFamily="18" charset="0"/>
              </a:rPr>
              <a:t>Communicating with agency leadership multiple times per day</a:t>
            </a:r>
          </a:p>
          <a:p>
            <a:endParaRPr lang="en-US" sz="2000" dirty="0">
              <a:latin typeface="Century Schoolbook" panose="02040604050505020304" pitchFamily="18" charset="0"/>
            </a:endParaRPr>
          </a:p>
          <a:p>
            <a:r>
              <a:rPr lang="en-US" sz="2000" dirty="0">
                <a:latin typeface="Century Schoolbook" panose="02040604050505020304" pitchFamily="18" charset="0"/>
              </a:rPr>
              <a:t>Aggregating questions from agencies to submit along with proposed guidance for the agency to consider</a:t>
            </a:r>
          </a:p>
          <a:p>
            <a:endParaRPr lang="en-US" sz="2000" dirty="0">
              <a:latin typeface="Century Schoolbook" panose="02040604050505020304" pitchFamily="18" charset="0"/>
            </a:endParaRPr>
          </a:p>
          <a:p>
            <a:r>
              <a:rPr lang="en-US" sz="2000" dirty="0">
                <a:latin typeface="Century Schoolbook" panose="02040604050505020304" pitchFamily="18" charset="0"/>
              </a:rPr>
              <a:t>Please submit questions to </a:t>
            </a:r>
            <a:r>
              <a:rPr lang="en-US" sz="2000" dirty="0" err="1">
                <a:latin typeface="Century Schoolbook" panose="02040604050505020304" pitchFamily="18" charset="0"/>
              </a:rPr>
              <a:t>skrautner@nicholsliu.com</a:t>
            </a:r>
            <a:endParaRPr lang="en-US" sz="2000" dirty="0">
              <a:latin typeface="Century Schoolbook" panose="02040604050505020304" pitchFamily="18" charset="0"/>
            </a:endParaRPr>
          </a:p>
        </p:txBody>
      </p:sp>
      <p:sp>
        <p:nvSpPr>
          <p:cNvPr id="4" name="Slide Number Placeholder 3">
            <a:extLst>
              <a:ext uri="{FF2B5EF4-FFF2-40B4-BE49-F238E27FC236}">
                <a16:creationId xmlns:a16="http://schemas.microsoft.com/office/drawing/2014/main" id="{0F34C06B-5DE2-C2D3-FB8E-AD86A457515E}"/>
              </a:ext>
            </a:extLst>
          </p:cNvPr>
          <p:cNvSpPr>
            <a:spLocks noGrp="1"/>
          </p:cNvSpPr>
          <p:nvPr>
            <p:ph type="sldNum" sz="quarter" idx="12"/>
          </p:nvPr>
        </p:nvSpPr>
        <p:spPr/>
        <p:txBody>
          <a:bodyPr/>
          <a:lstStyle/>
          <a:p>
            <a:fld id="{704198DC-2EF7-4B34-A789-AD3A4CDEBD28}" type="slidenum">
              <a:rPr lang="en-US" smtClean="0"/>
              <a:pPr/>
              <a:t>16</a:t>
            </a:fld>
            <a:endParaRPr lang="en-US" dirty="0"/>
          </a:p>
        </p:txBody>
      </p:sp>
    </p:spTree>
    <p:extLst>
      <p:ext uri="{BB962C8B-B14F-4D97-AF65-F5344CB8AC3E}">
        <p14:creationId xmlns:p14="http://schemas.microsoft.com/office/powerpoint/2010/main" val="1088584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EEA22-01BC-AFE7-0900-7E665BEAED6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2D02B8-2ADF-F866-F1E1-9178AF1BAE17}"/>
              </a:ext>
            </a:extLst>
          </p:cNvPr>
          <p:cNvSpPr>
            <a:spLocks noGrp="1"/>
          </p:cNvSpPr>
          <p:nvPr>
            <p:ph idx="1"/>
          </p:nvPr>
        </p:nvSpPr>
        <p:spPr/>
        <p:txBody>
          <a:bodyPr>
            <a:normAutofit/>
          </a:bodyPr>
          <a:lstStyle/>
          <a:p>
            <a:endParaRPr lang="en-US" sz="2400" dirty="0"/>
          </a:p>
          <a:p>
            <a:pPr marL="0" indent="0" algn="ctr">
              <a:buNone/>
            </a:pPr>
            <a:r>
              <a:rPr lang="en-US" sz="3400" b="1" dirty="0">
                <a:latin typeface="Century Schoolbook" panose="02040604050505020304" pitchFamily="18" charset="0"/>
              </a:rPr>
              <a:t>Questions?</a:t>
            </a:r>
          </a:p>
          <a:p>
            <a:pPr marL="0" indent="0" algn="ctr">
              <a:buNone/>
            </a:pPr>
            <a:endParaRPr lang="en-US" sz="3400" b="1" dirty="0">
              <a:latin typeface="Century Schoolbook" panose="02040604050505020304" pitchFamily="18" charset="0"/>
            </a:endParaRPr>
          </a:p>
          <a:p>
            <a:pPr marL="0" indent="0" algn="ctr">
              <a:buNone/>
            </a:pPr>
            <a:r>
              <a:rPr lang="en-US" sz="2400" b="1" dirty="0">
                <a:latin typeface="Century Schoolbook" panose="02040604050505020304" pitchFamily="18" charset="0"/>
                <a:hlinkClick r:id="rId2">
                  <a:extLst>
                    <a:ext uri="{A12FA001-AC4F-418D-AE19-62706E023703}">
                      <ahyp:hlinkClr xmlns:ahyp="http://schemas.microsoft.com/office/drawing/2018/hyperlinkcolor" val="tx"/>
                    </a:ext>
                  </a:extLst>
                </a:hlinkClick>
              </a:rPr>
              <a:t>rnichols@nicholsliu.com</a:t>
            </a:r>
            <a:endParaRPr lang="en-US" sz="2400" b="1" dirty="0">
              <a:latin typeface="Century Schoolbook" panose="02040604050505020304" pitchFamily="18" charset="0"/>
            </a:endParaRPr>
          </a:p>
          <a:p>
            <a:pPr marL="0" indent="0" algn="ctr">
              <a:buNone/>
            </a:pPr>
            <a:r>
              <a:rPr lang="en-US" sz="2400" b="1" dirty="0">
                <a:latin typeface="Century Schoolbook" panose="02040604050505020304" pitchFamily="18" charset="0"/>
                <a:hlinkClick r:id="rId3">
                  <a:extLst>
                    <a:ext uri="{A12FA001-AC4F-418D-AE19-62706E023703}">
                      <ahyp:hlinkClr xmlns:ahyp="http://schemas.microsoft.com/office/drawing/2018/hyperlinkcolor" val="tx"/>
                    </a:ext>
                  </a:extLst>
                </a:hlinkClick>
              </a:rPr>
              <a:t>cweiss@nicholsliu.com</a:t>
            </a:r>
            <a:endParaRPr lang="en-US" sz="2400" b="1" dirty="0">
              <a:latin typeface="Century Schoolbook" panose="02040604050505020304" pitchFamily="18" charset="0"/>
            </a:endParaRPr>
          </a:p>
          <a:p>
            <a:pPr marL="0" indent="0" algn="ctr">
              <a:buNone/>
            </a:pPr>
            <a:r>
              <a:rPr lang="en-US" sz="2400" b="1" dirty="0">
                <a:latin typeface="Century Schoolbook" panose="02040604050505020304" pitchFamily="18" charset="0"/>
                <a:hlinkClick r:id="rId4">
                  <a:extLst>
                    <a:ext uri="{A12FA001-AC4F-418D-AE19-62706E023703}">
                      <ahyp:hlinkClr xmlns:ahyp="http://schemas.microsoft.com/office/drawing/2018/hyperlinkcolor" val="tx"/>
                    </a:ext>
                  </a:extLst>
                </a:hlinkClick>
              </a:rPr>
              <a:t>pbeshara@nicholsliu.com</a:t>
            </a:r>
            <a:endParaRPr lang="en-US" sz="2400" b="1" dirty="0">
              <a:latin typeface="Century Schoolbook" panose="02040604050505020304" pitchFamily="18" charset="0"/>
            </a:endParaRPr>
          </a:p>
          <a:p>
            <a:pPr marL="0" indent="0" algn="ctr">
              <a:buNone/>
            </a:pPr>
            <a:r>
              <a:rPr lang="en-US" sz="2400" b="1" dirty="0">
                <a:latin typeface="Century Schoolbook" panose="02040604050505020304" pitchFamily="18" charset="0"/>
                <a:hlinkClick r:id="rId5">
                  <a:extLst>
                    <a:ext uri="{A12FA001-AC4F-418D-AE19-62706E023703}">
                      <ahyp:hlinkClr xmlns:ahyp="http://schemas.microsoft.com/office/drawing/2018/hyperlinkcolor" val="tx"/>
                    </a:ext>
                  </a:extLst>
                </a:hlinkClick>
              </a:rPr>
              <a:t>scurtis@nicholsliu.com</a:t>
            </a:r>
            <a:r>
              <a:rPr lang="en-US" sz="2400" b="1" dirty="0">
                <a:latin typeface="Century Schoolbook" panose="02040604050505020304" pitchFamily="18" charset="0"/>
              </a:rPr>
              <a:t> </a:t>
            </a:r>
          </a:p>
          <a:p>
            <a:pPr marL="0" indent="0">
              <a:buNone/>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97D8DAE4-212E-77AB-3A75-8DBBEDB2E3B4}"/>
              </a:ext>
            </a:extLst>
          </p:cNvPr>
          <p:cNvSpPr>
            <a:spLocks noGrp="1"/>
          </p:cNvSpPr>
          <p:nvPr>
            <p:ph type="sldNum" sz="quarter" idx="12"/>
          </p:nvPr>
        </p:nvSpPr>
        <p:spPr/>
        <p:txBody>
          <a:bodyPr/>
          <a:lstStyle/>
          <a:p>
            <a:fld id="{704198DC-2EF7-4B34-A789-AD3A4CDEBD28}" type="slidenum">
              <a:rPr lang="en-US" smtClean="0"/>
              <a:pPr/>
              <a:t>17</a:t>
            </a:fld>
            <a:endParaRPr lang="en-US" dirty="0"/>
          </a:p>
        </p:txBody>
      </p:sp>
    </p:spTree>
    <p:extLst>
      <p:ext uri="{BB962C8B-B14F-4D97-AF65-F5344CB8AC3E}">
        <p14:creationId xmlns:p14="http://schemas.microsoft.com/office/powerpoint/2010/main" val="2283155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E5E07-11CF-7C37-E740-6C3E02435726}"/>
              </a:ext>
            </a:extLst>
          </p:cNvPr>
          <p:cNvSpPr>
            <a:spLocks noGrp="1"/>
          </p:cNvSpPr>
          <p:nvPr>
            <p:ph type="title"/>
          </p:nvPr>
        </p:nvSpPr>
        <p:spPr/>
        <p:txBody>
          <a:bodyPr/>
          <a:lstStyle/>
          <a:p>
            <a:r>
              <a:rPr lang="en-US" dirty="0">
                <a:latin typeface="Century Schoolbook" panose="02040604050505020304" pitchFamily="18" charset="0"/>
              </a:rPr>
              <a:t>Caveat</a:t>
            </a:r>
          </a:p>
        </p:txBody>
      </p:sp>
      <p:sp>
        <p:nvSpPr>
          <p:cNvPr id="3" name="Content Placeholder 2">
            <a:extLst>
              <a:ext uri="{FF2B5EF4-FFF2-40B4-BE49-F238E27FC236}">
                <a16:creationId xmlns:a16="http://schemas.microsoft.com/office/drawing/2014/main" id="{70D71A87-194D-63CD-FE06-9430A842E97C}"/>
              </a:ext>
            </a:extLst>
          </p:cNvPr>
          <p:cNvSpPr>
            <a:spLocks noGrp="1"/>
          </p:cNvSpPr>
          <p:nvPr>
            <p:ph idx="1"/>
          </p:nvPr>
        </p:nvSpPr>
        <p:spPr/>
        <p:txBody>
          <a:bodyPr/>
          <a:lstStyle/>
          <a:p>
            <a:pPr marL="0" indent="0" algn="ctr">
              <a:buNone/>
            </a:pPr>
            <a:endParaRPr lang="en-US" dirty="0">
              <a:latin typeface="Century Schoolbook" panose="02040604050505020304" pitchFamily="18" charset="0"/>
            </a:endParaRPr>
          </a:p>
          <a:p>
            <a:pPr marL="0" indent="0" algn="ctr">
              <a:buNone/>
            </a:pPr>
            <a:endParaRPr lang="en-US" dirty="0">
              <a:latin typeface="Century Schoolbook" panose="02040604050505020304" pitchFamily="18" charset="0"/>
            </a:endParaRPr>
          </a:p>
          <a:p>
            <a:pPr marL="0" indent="0" algn="ctr">
              <a:buNone/>
            </a:pPr>
            <a:r>
              <a:rPr lang="en-US" dirty="0">
                <a:latin typeface="Century Schoolbook" panose="02040604050505020304" pitchFamily="18" charset="0"/>
              </a:rPr>
              <a:t>Considerations, Not legal advice</a:t>
            </a:r>
          </a:p>
        </p:txBody>
      </p:sp>
      <p:sp>
        <p:nvSpPr>
          <p:cNvPr id="4" name="Slide Number Placeholder 3">
            <a:extLst>
              <a:ext uri="{FF2B5EF4-FFF2-40B4-BE49-F238E27FC236}">
                <a16:creationId xmlns:a16="http://schemas.microsoft.com/office/drawing/2014/main" id="{5F8A8CC3-96BF-357E-CF79-8548DE153C15}"/>
              </a:ext>
            </a:extLst>
          </p:cNvPr>
          <p:cNvSpPr>
            <a:spLocks noGrp="1"/>
          </p:cNvSpPr>
          <p:nvPr>
            <p:ph type="sldNum" sz="quarter" idx="12"/>
          </p:nvPr>
        </p:nvSpPr>
        <p:spPr/>
        <p:txBody>
          <a:bodyPr/>
          <a:lstStyle/>
          <a:p>
            <a:fld id="{704198DC-2EF7-4B34-A789-AD3A4CDEBD28}" type="slidenum">
              <a:rPr lang="en-US" smtClean="0"/>
              <a:pPr/>
              <a:t>2</a:t>
            </a:fld>
            <a:endParaRPr lang="en-US" dirty="0"/>
          </a:p>
        </p:txBody>
      </p:sp>
    </p:spTree>
    <p:extLst>
      <p:ext uri="{BB962C8B-B14F-4D97-AF65-F5344CB8AC3E}">
        <p14:creationId xmlns:p14="http://schemas.microsoft.com/office/powerpoint/2010/main" val="4256573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76582-2E98-80F3-61BC-7A8D031BBC16}"/>
              </a:ext>
            </a:extLst>
          </p:cNvPr>
          <p:cNvSpPr>
            <a:spLocks noGrp="1"/>
          </p:cNvSpPr>
          <p:nvPr>
            <p:ph type="title"/>
          </p:nvPr>
        </p:nvSpPr>
        <p:spPr/>
        <p:txBody>
          <a:bodyPr/>
          <a:lstStyle/>
          <a:p>
            <a:r>
              <a:rPr lang="en-US" dirty="0">
                <a:latin typeface="Century Schoolbook" panose="02040604050505020304" pitchFamily="18" charset="0"/>
              </a:rPr>
              <a:t>Guiding Principles</a:t>
            </a:r>
          </a:p>
        </p:txBody>
      </p:sp>
      <p:sp>
        <p:nvSpPr>
          <p:cNvPr id="3" name="Content Placeholder 2">
            <a:extLst>
              <a:ext uri="{FF2B5EF4-FFF2-40B4-BE49-F238E27FC236}">
                <a16:creationId xmlns:a16="http://schemas.microsoft.com/office/drawing/2014/main" id="{44FA2260-A703-C9F9-585C-50CF9E257BD8}"/>
              </a:ext>
            </a:extLst>
          </p:cNvPr>
          <p:cNvSpPr>
            <a:spLocks noGrp="1"/>
          </p:cNvSpPr>
          <p:nvPr>
            <p:ph idx="1"/>
          </p:nvPr>
        </p:nvSpPr>
        <p:spPr/>
        <p:txBody>
          <a:bodyPr>
            <a:noAutofit/>
          </a:bodyPr>
          <a:lstStyle/>
          <a:p>
            <a:pPr marL="0" marR="0" lvl="0" indent="0">
              <a:buNone/>
            </a:pPr>
            <a:r>
              <a:rPr lang="en-US" sz="1300" dirty="0">
                <a:latin typeface="Century Schoolbook" panose="02040604050505020304" pitchFamily="18" charset="0"/>
              </a:rPr>
              <a:t>1.    Recognize that nobody knows yet—</a:t>
            </a:r>
          </a:p>
          <a:p>
            <a:pPr lvl="1">
              <a:buFont typeface="Arial" panose="020B0604020202020204" pitchFamily="34" charset="0"/>
              <a:buChar char="•"/>
            </a:pPr>
            <a:r>
              <a:rPr lang="en-US" sz="1300" dirty="0">
                <a:latin typeface="Century Schoolbook" panose="02040604050505020304" pitchFamily="18" charset="0"/>
              </a:rPr>
              <a:t>when the suspension/stop work will be lifted for any given program or award,</a:t>
            </a:r>
          </a:p>
          <a:p>
            <a:pPr lvl="1">
              <a:buFont typeface="Arial" panose="020B0604020202020204" pitchFamily="34" charset="0"/>
              <a:buChar char="•"/>
            </a:pPr>
            <a:r>
              <a:rPr lang="en-US" sz="1300" dirty="0">
                <a:latin typeface="Century Schoolbook" panose="02040604050505020304" pitchFamily="18" charset="0"/>
              </a:rPr>
              <a:t>whether a particular program will be terminated, or</a:t>
            </a:r>
          </a:p>
          <a:p>
            <a:pPr lvl="1">
              <a:buFont typeface="Arial" panose="020B0604020202020204" pitchFamily="34" charset="0"/>
              <a:buChar char="•"/>
            </a:pPr>
            <a:r>
              <a:rPr lang="en-US" sz="1300" dirty="0">
                <a:latin typeface="Century Schoolbook" panose="02040604050505020304" pitchFamily="18" charset="0"/>
              </a:rPr>
              <a:t>which costs will be paid and when.</a:t>
            </a:r>
          </a:p>
          <a:p>
            <a:pPr marL="114300" marR="0" indent="0">
              <a:buNone/>
            </a:pPr>
            <a:r>
              <a:rPr lang="en-US" sz="1300" dirty="0">
                <a:latin typeface="Century Schoolbook" panose="02040604050505020304" pitchFamily="18" charset="0"/>
              </a:rPr>
              <a:t> </a:t>
            </a:r>
          </a:p>
          <a:p>
            <a:pPr marL="0" marR="0" lvl="0" indent="0">
              <a:buNone/>
            </a:pPr>
            <a:r>
              <a:rPr lang="en-US" sz="1300" dirty="0">
                <a:latin typeface="Century Schoolbook" panose="02040604050505020304" pitchFamily="18" charset="0"/>
              </a:rPr>
              <a:t>2.     Highest priority is business continuity while the program review occurs</a:t>
            </a:r>
          </a:p>
          <a:p>
            <a:pPr marL="514350" marR="0" lvl="0" indent="-514350">
              <a:buAutoNum type="arabicPeriod" startAt="2"/>
            </a:pPr>
            <a:endParaRPr lang="en-US" sz="1300" dirty="0">
              <a:latin typeface="Century Schoolbook" panose="02040604050505020304" pitchFamily="18" charset="0"/>
            </a:endParaRPr>
          </a:p>
          <a:p>
            <a:pPr marL="0" marR="0" lvl="0" indent="0">
              <a:buNone/>
            </a:pPr>
            <a:r>
              <a:rPr lang="en-US" sz="1300" dirty="0">
                <a:latin typeface="Century Schoolbook" panose="02040604050505020304" pitchFamily="18" charset="0"/>
              </a:rPr>
              <a:t>3.     Three-pronged approach</a:t>
            </a:r>
          </a:p>
          <a:p>
            <a:pPr marR="0" lvl="1">
              <a:buFont typeface="Arial" panose="020B0604020202020204" pitchFamily="34" charset="0"/>
              <a:buChar char="•"/>
            </a:pPr>
            <a:r>
              <a:rPr lang="en-US" sz="1300" dirty="0">
                <a:latin typeface="Century Schoolbook" panose="02040604050505020304" pitchFamily="18" charset="0"/>
              </a:rPr>
              <a:t>Complying with government obligations</a:t>
            </a:r>
          </a:p>
          <a:p>
            <a:pPr marR="0" lvl="1">
              <a:buFont typeface="Arial" panose="020B0604020202020204" pitchFamily="34" charset="0"/>
              <a:buChar char="•"/>
            </a:pPr>
            <a:r>
              <a:rPr lang="en-US" sz="1300" dirty="0">
                <a:latin typeface="Century Schoolbook" panose="02040604050505020304" pitchFamily="18" charset="0"/>
              </a:rPr>
              <a:t>Minimizing costs</a:t>
            </a:r>
          </a:p>
          <a:p>
            <a:pPr marR="0" lvl="1">
              <a:buFont typeface="Arial" panose="020B0604020202020204" pitchFamily="34" charset="0"/>
              <a:buChar char="•"/>
            </a:pPr>
            <a:r>
              <a:rPr lang="en-US" sz="1300" dirty="0">
                <a:latin typeface="Century Schoolbook" panose="02040604050505020304" pitchFamily="18" charset="0"/>
              </a:rPr>
              <a:t>Protecting cash</a:t>
            </a:r>
          </a:p>
          <a:p>
            <a:pPr marL="0" marR="0" lvl="0" indent="0">
              <a:buNone/>
            </a:pPr>
            <a:endParaRPr lang="en-US" sz="1300" dirty="0">
              <a:latin typeface="Century Schoolbook" panose="02040604050505020304" pitchFamily="18" charset="0"/>
            </a:endParaRPr>
          </a:p>
          <a:p>
            <a:pPr marL="0" marR="0" indent="0">
              <a:buNone/>
            </a:pPr>
            <a:r>
              <a:rPr lang="en-US" sz="1300" dirty="0">
                <a:latin typeface="Century Schoolbook" panose="02040604050505020304" pitchFamily="18" charset="0"/>
              </a:rPr>
              <a:t>4.     Make immediate decisions about cost incurrence:</a:t>
            </a:r>
          </a:p>
          <a:p>
            <a:pPr lvl="1">
              <a:buFont typeface="Arial" panose="020B0604020202020204" pitchFamily="34" charset="0"/>
              <a:buChar char="•"/>
            </a:pPr>
            <a:r>
              <a:rPr lang="en-US" sz="1300" dirty="0">
                <a:latin typeface="Century Schoolbook" panose="02040604050505020304" pitchFamily="18" charset="0"/>
              </a:rPr>
              <a:t>Safety and security</a:t>
            </a:r>
          </a:p>
          <a:p>
            <a:pPr lvl="1">
              <a:buFont typeface="Arial" panose="020B0604020202020204" pitchFamily="34" charset="0"/>
              <a:buChar char="•"/>
            </a:pPr>
            <a:r>
              <a:rPr lang="en-US" sz="1300" dirty="0">
                <a:latin typeface="Century Schoolbook" panose="02040604050505020304" pitchFamily="18" charset="0"/>
              </a:rPr>
              <a:t>Direct staff</a:t>
            </a:r>
          </a:p>
          <a:p>
            <a:pPr lvl="1">
              <a:buFont typeface="Arial" panose="020B0604020202020204" pitchFamily="34" charset="0"/>
              <a:buChar char="•"/>
            </a:pPr>
            <a:r>
              <a:rPr lang="en-US" sz="1300" dirty="0">
                <a:latin typeface="Century Schoolbook" panose="02040604050505020304" pitchFamily="18" charset="0"/>
              </a:rPr>
              <a:t>Other direct costs</a:t>
            </a:r>
          </a:p>
          <a:p>
            <a:pPr lvl="1">
              <a:buFont typeface="Arial" panose="020B0604020202020204" pitchFamily="34" charset="0"/>
              <a:buChar char="•"/>
            </a:pPr>
            <a:r>
              <a:rPr lang="en-US" sz="1300" dirty="0">
                <a:latin typeface="Century Schoolbook" panose="02040604050505020304" pitchFamily="18" charset="0"/>
              </a:rPr>
              <a:t>Indirect staff and costs – essential vs. non-essential</a:t>
            </a:r>
          </a:p>
          <a:p>
            <a:pPr marL="114300" marR="0" indent="0">
              <a:buNone/>
            </a:pPr>
            <a:r>
              <a:rPr lang="en-US" sz="1300" dirty="0">
                <a:latin typeface="Century Schoolbook" panose="02040604050505020304" pitchFamily="18" charset="0"/>
              </a:rPr>
              <a:t> </a:t>
            </a:r>
          </a:p>
          <a:p>
            <a:pPr marL="0" marR="0" lvl="0" indent="0">
              <a:buNone/>
            </a:pPr>
            <a:r>
              <a:rPr lang="en-US" sz="1300" dirty="0">
                <a:latin typeface="Century Schoolbook" panose="02040604050505020304" pitchFamily="18" charset="0"/>
              </a:rPr>
              <a:t>5.    Lead with open communications</a:t>
            </a:r>
          </a:p>
        </p:txBody>
      </p:sp>
      <p:sp>
        <p:nvSpPr>
          <p:cNvPr id="4" name="Slide Number Placeholder 3">
            <a:extLst>
              <a:ext uri="{FF2B5EF4-FFF2-40B4-BE49-F238E27FC236}">
                <a16:creationId xmlns:a16="http://schemas.microsoft.com/office/drawing/2014/main" id="{017EFD93-C742-C7C8-B04E-931F4B637F4C}"/>
              </a:ext>
            </a:extLst>
          </p:cNvPr>
          <p:cNvSpPr>
            <a:spLocks noGrp="1"/>
          </p:cNvSpPr>
          <p:nvPr>
            <p:ph type="sldNum" sz="quarter" idx="12"/>
          </p:nvPr>
        </p:nvSpPr>
        <p:spPr/>
        <p:txBody>
          <a:bodyPr/>
          <a:lstStyle/>
          <a:p>
            <a:fld id="{704198DC-2EF7-4B34-A789-AD3A4CDEBD28}" type="slidenum">
              <a:rPr lang="en-US" smtClean="0"/>
              <a:pPr/>
              <a:t>3</a:t>
            </a:fld>
            <a:endParaRPr lang="en-US" dirty="0"/>
          </a:p>
        </p:txBody>
      </p:sp>
    </p:spTree>
    <p:extLst>
      <p:ext uri="{BB962C8B-B14F-4D97-AF65-F5344CB8AC3E}">
        <p14:creationId xmlns:p14="http://schemas.microsoft.com/office/powerpoint/2010/main" val="1280283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6FBE36-37AB-6980-6E92-1716823D16A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84C9C28A-6CC7-427C-28C6-8CFFE9662126}"/>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3DED915-88F7-917A-1EFE-F09EAE0F0A59}"/>
              </a:ext>
            </a:extLst>
          </p:cNvPr>
          <p:cNvSpPr>
            <a:spLocks noGrp="1"/>
          </p:cNvSpPr>
          <p:nvPr>
            <p:ph type="title"/>
          </p:nvPr>
        </p:nvSpPr>
        <p:spPr/>
        <p:txBody>
          <a:bodyPr>
            <a:normAutofit/>
          </a:bodyPr>
          <a:lstStyle/>
          <a:p>
            <a:r>
              <a:rPr lang="en-US" sz="3200" dirty="0">
                <a:latin typeface="Century Schoolbook" panose="02040604050505020304" pitchFamily="18" charset="0"/>
              </a:rPr>
              <a:t>State Notice of Suspension</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9182BE2A-6C3C-84B0-1D98-94E29F27E121}"/>
              </a:ext>
            </a:extLst>
          </p:cNvPr>
          <p:cNvSpPr>
            <a:spLocks noGrp="1"/>
          </p:cNvSpPr>
          <p:nvPr>
            <p:ph idx="1"/>
          </p:nvPr>
        </p:nvSpPr>
        <p:spPr>
          <a:xfrm>
            <a:off x="457200" y="1600201"/>
            <a:ext cx="8229600" cy="4791846"/>
          </a:xfrm>
        </p:spPr>
        <p:txBody>
          <a:bodyPr vert="horz" lIns="91440" tIns="45720" rIns="91440" bIns="45720" rtlCol="0" anchor="t">
            <a:normAutofit/>
          </a:bodyPr>
          <a:lstStyle/>
          <a:p>
            <a:pPr>
              <a:spcBef>
                <a:spcPts val="1200"/>
              </a:spcBef>
            </a:pPr>
            <a:endParaRPr lang="en-US" sz="3000" dirty="0">
              <a:latin typeface="Century Schoolbook" panose="02040604050505020304" pitchFamily="18" charset="0"/>
            </a:endParaRPr>
          </a:p>
          <a:p>
            <a:pPr>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B8F85E5-73CD-5F77-AD20-00201D259A10}"/>
              </a:ext>
            </a:extLst>
          </p:cNvPr>
          <p:cNvSpPr>
            <a:spLocks noGrp="1"/>
          </p:cNvSpPr>
          <p:nvPr>
            <p:ph type="sldNum" sz="quarter" idx="12"/>
          </p:nvPr>
        </p:nvSpPr>
        <p:spPr/>
        <p:txBody>
          <a:bodyPr/>
          <a:lstStyle/>
          <a:p>
            <a:fld id="{704198DC-2EF7-4B34-A789-AD3A4CDEBD28}" type="slidenum">
              <a:rPr lang="en-US" smtClean="0">
                <a:solidFill>
                  <a:schemeClr val="bg1"/>
                </a:solidFill>
              </a:rPr>
              <a:t>4</a:t>
            </a:fld>
            <a:endParaRPr lang="en-US" dirty="0">
              <a:solidFill>
                <a:schemeClr val="bg1"/>
              </a:solidFill>
            </a:endParaRPr>
          </a:p>
        </p:txBody>
      </p:sp>
      <p:cxnSp>
        <p:nvCxnSpPr>
          <p:cNvPr id="2" name="Straight Connector 1">
            <a:extLst>
              <a:ext uri="{FF2B5EF4-FFF2-40B4-BE49-F238E27FC236}">
                <a16:creationId xmlns:a16="http://schemas.microsoft.com/office/drawing/2014/main" id="{BB806379-9D65-82A8-6A24-B1254DEC227C}"/>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9D3F079-8B0F-4B60-2BB9-9BBBCB89D378}"/>
              </a:ext>
            </a:extLst>
          </p:cNvPr>
          <p:cNvPicPr>
            <a:picLocks noChangeAspect="1"/>
          </p:cNvPicPr>
          <p:nvPr/>
        </p:nvPicPr>
        <p:blipFill>
          <a:blip r:embed="rId3"/>
          <a:stretch>
            <a:fillRect/>
          </a:stretch>
        </p:blipFill>
        <p:spPr>
          <a:xfrm>
            <a:off x="1371600" y="1714351"/>
            <a:ext cx="6400800" cy="4417723"/>
          </a:xfrm>
          <a:prstGeom prst="rect">
            <a:avLst/>
          </a:prstGeom>
        </p:spPr>
      </p:pic>
    </p:spTree>
    <p:extLst>
      <p:ext uri="{BB962C8B-B14F-4D97-AF65-F5344CB8AC3E}">
        <p14:creationId xmlns:p14="http://schemas.microsoft.com/office/powerpoint/2010/main" val="3502417604"/>
      </p:ext>
    </p:extLst>
  </p:cSld>
  <p:clrMapOvr>
    <a:masterClrMapping/>
  </p:clrMapOvr>
  <p:transition spd="slow">
    <p:push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FAR 52.242-15 – Stop Work Order</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8229600" cy="4791846"/>
          </a:xfrm>
        </p:spPr>
        <p:txBody>
          <a:bodyPr vert="horz" lIns="91440" tIns="45720" rIns="91440" bIns="45720" rtlCol="0" anchor="t">
            <a:normAutofit/>
          </a:bodyPr>
          <a:lstStyle/>
          <a:p>
            <a:pPr>
              <a:spcBef>
                <a:spcPts val="1200"/>
              </a:spcBef>
            </a:pPr>
            <a:r>
              <a:rPr lang="en-US" sz="2100" dirty="0">
                <a:latin typeface="Century Schoolbook" panose="02040604050505020304" pitchFamily="18" charset="0"/>
              </a:rPr>
              <a:t>The contracting officer is allowed to require the contractor to stop all, or any part, of the work being performed for a period of 90 days (or longer if the parties agree).</a:t>
            </a:r>
          </a:p>
          <a:p>
            <a:pPr>
              <a:spcBef>
                <a:spcPts val="1200"/>
              </a:spcBef>
            </a:pPr>
            <a:r>
              <a:rPr lang="en-US" sz="2100" dirty="0">
                <a:latin typeface="Century Schoolbook" panose="02040604050505020304" pitchFamily="18" charset="0"/>
              </a:rPr>
              <a:t>When a stop work order is received in writing, the contractor is required to immediately comply with its terms and take all reasonable steps to minimize the incurrence of costs during the period of work stoppage.</a:t>
            </a:r>
          </a:p>
          <a:p>
            <a:pPr>
              <a:spcBef>
                <a:spcPts val="1200"/>
              </a:spcBef>
            </a:pPr>
            <a:endParaRPr lang="en-US" sz="3000" dirty="0">
              <a:latin typeface="Century Schoolbook" panose="02040604050505020304" pitchFamily="18" charset="0"/>
            </a:endParaRPr>
          </a:p>
          <a:p>
            <a:pPr>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5</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5157720"/>
      </p:ext>
    </p:extLst>
  </p:cSld>
  <p:clrMapOvr>
    <a:masterClrMapping/>
  </p:clrMapOvr>
  <p:transition spd="slow">
    <p:push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Stop Work Order:  Cost Mitigation</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8229600" cy="4791846"/>
          </a:xfrm>
        </p:spPr>
        <p:txBody>
          <a:bodyPr vert="horz" lIns="91440" tIns="45720" rIns="91440" bIns="45720" rtlCol="0" anchor="t">
            <a:normAutofit fontScale="92500"/>
          </a:bodyPr>
          <a:lstStyle/>
          <a:p>
            <a:pPr>
              <a:spcBef>
                <a:spcPts val="1200"/>
              </a:spcBef>
            </a:pPr>
            <a:r>
              <a:rPr lang="en-US" sz="2200" dirty="0">
                <a:latin typeface="Century Schoolbook" panose="02040604050505020304" pitchFamily="18" charset="0"/>
              </a:rPr>
              <a:t>To mitigate costs, contractors should take the following proactive steps:</a:t>
            </a:r>
          </a:p>
          <a:p>
            <a:pPr lvl="1">
              <a:spcBef>
                <a:spcPts val="1200"/>
              </a:spcBef>
            </a:pPr>
            <a:r>
              <a:rPr lang="en-US" sz="1900" dirty="0">
                <a:latin typeface="Century Schoolbook" panose="02040604050505020304" pitchFamily="18" charset="0"/>
              </a:rPr>
              <a:t>Inform all employees to cease contract performance.</a:t>
            </a:r>
          </a:p>
          <a:p>
            <a:pPr lvl="1">
              <a:spcBef>
                <a:spcPts val="1200"/>
              </a:spcBef>
            </a:pPr>
            <a:r>
              <a:rPr lang="en-US" sz="1900" dirty="0">
                <a:latin typeface="Century Schoolbook" panose="02040604050505020304" pitchFamily="18" charset="0"/>
              </a:rPr>
              <a:t>Close existing charge codes.</a:t>
            </a:r>
          </a:p>
          <a:p>
            <a:pPr lvl="1">
              <a:spcBef>
                <a:spcPts val="1200"/>
              </a:spcBef>
            </a:pPr>
            <a:r>
              <a:rPr lang="en-US" sz="1900" dirty="0">
                <a:latin typeface="Century Schoolbook" panose="02040604050505020304" pitchFamily="18" charset="0"/>
              </a:rPr>
              <a:t>Create new charge codes for costs associated with the stop work / suspension period.</a:t>
            </a:r>
          </a:p>
          <a:p>
            <a:pPr lvl="1">
              <a:spcBef>
                <a:spcPts val="1200"/>
              </a:spcBef>
            </a:pPr>
            <a:r>
              <a:rPr lang="en-US" sz="1900" dirty="0">
                <a:latin typeface="Century Schoolbook" panose="02040604050505020304" pitchFamily="18" charset="0"/>
              </a:rPr>
              <a:t>Cancel travel and other avoidable expenses.</a:t>
            </a:r>
          </a:p>
          <a:p>
            <a:pPr lvl="1">
              <a:spcBef>
                <a:spcPts val="1200"/>
              </a:spcBef>
            </a:pPr>
            <a:r>
              <a:rPr lang="en-US" sz="1900" dirty="0">
                <a:latin typeface="Century Schoolbook" panose="02040604050505020304" pitchFamily="18" charset="0"/>
              </a:rPr>
              <a:t>Review local employment laws and employment contracts to assess the existence of severance provisions and notification requirements.</a:t>
            </a:r>
          </a:p>
          <a:p>
            <a:pPr lvl="1">
              <a:spcBef>
                <a:spcPts val="1200"/>
              </a:spcBef>
            </a:pPr>
            <a:r>
              <a:rPr lang="en-US" sz="1900" dirty="0">
                <a:latin typeface="Century Schoolbook" panose="02040604050505020304" pitchFamily="18" charset="0"/>
              </a:rPr>
              <a:t>Reassign employees to other projects (government or commercial) as feasible.</a:t>
            </a:r>
          </a:p>
          <a:p>
            <a:pPr lvl="1">
              <a:spcBef>
                <a:spcPts val="1200"/>
              </a:spcBef>
            </a:pPr>
            <a:r>
              <a:rPr lang="en-US" sz="1900" dirty="0">
                <a:latin typeface="Century Schoolbook" panose="02040604050505020304" pitchFamily="18" charset="0"/>
              </a:rPr>
              <a:t>Furlough or layoff employees who cannot be reassigned where cost savings outweigh required expenditures (such as severance).</a:t>
            </a:r>
          </a:p>
          <a:p>
            <a:pPr>
              <a:spcBef>
                <a:spcPts val="1200"/>
              </a:spcBef>
            </a:pPr>
            <a:endParaRPr lang="en-US" sz="3000" dirty="0">
              <a:latin typeface="Century Schoolbook" panose="02040604050505020304" pitchFamily="18" charset="0"/>
            </a:endParaRPr>
          </a:p>
          <a:p>
            <a:pPr>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6</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9391840"/>
      </p:ext>
    </p:extLst>
  </p:cSld>
  <p:clrMapOvr>
    <a:masterClrMapping/>
  </p:clrMapOvr>
  <p:transition spd="slow">
    <p:push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Stop Work Order:  Unmitigable Costs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8229600" cy="4791846"/>
          </a:xfrm>
        </p:spPr>
        <p:txBody>
          <a:bodyPr vert="horz" lIns="91440" tIns="45720" rIns="91440" bIns="45720" rtlCol="0" anchor="t">
            <a:normAutofit/>
          </a:bodyPr>
          <a:lstStyle/>
          <a:p>
            <a:pPr>
              <a:spcBef>
                <a:spcPts val="1200"/>
              </a:spcBef>
            </a:pPr>
            <a:r>
              <a:rPr lang="en-US" sz="2000" dirty="0">
                <a:latin typeface="Century Schoolbook" panose="02040604050505020304" pitchFamily="18" charset="0"/>
              </a:rPr>
              <a:t>For any costs that cannot be mitigated, in order to be paid contractors must be prepared to justify their claimed costs and explain their necessity.</a:t>
            </a:r>
          </a:p>
          <a:p>
            <a:pPr lvl="1">
              <a:spcBef>
                <a:spcPts val="1200"/>
              </a:spcBef>
            </a:pPr>
            <a:r>
              <a:rPr lang="en-US" sz="1800" dirty="0">
                <a:latin typeface="Century Schoolbook" panose="02040604050505020304" pitchFamily="18" charset="0"/>
              </a:rPr>
              <a:t>For example, if a contractor continues to pay employees during the stop work period, whether the company can be reimbursed for these idle labor costs is fact specific and depends on showing that the company took all reasonable steps to minimize the incurrence of costs.</a:t>
            </a:r>
          </a:p>
          <a:p>
            <a:pPr>
              <a:spcBef>
                <a:spcPts val="1200"/>
              </a:spcBef>
            </a:pPr>
            <a:endParaRPr lang="en-US" sz="3000" dirty="0">
              <a:latin typeface="Century Schoolbook" panose="02040604050505020304" pitchFamily="18" charset="0"/>
            </a:endParaRPr>
          </a:p>
          <a:p>
            <a:pPr>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7</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1890679"/>
      </p:ext>
    </p:extLst>
  </p:cSld>
  <p:clrMapOvr>
    <a:masterClrMapping/>
  </p:clrMapOvr>
  <p:transition spd="slow">
    <p:push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Stop Work Order:  Idle Labor Cases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8229600" cy="4791846"/>
          </a:xfrm>
        </p:spPr>
        <p:txBody>
          <a:bodyPr vert="horz" lIns="91440" tIns="45720" rIns="91440" bIns="45720" rtlCol="0" anchor="t">
            <a:normAutofit fontScale="92500" lnSpcReduction="10000"/>
          </a:bodyPr>
          <a:lstStyle/>
          <a:p>
            <a:pPr>
              <a:spcBef>
                <a:spcPts val="1200"/>
              </a:spcBef>
            </a:pPr>
            <a:r>
              <a:rPr lang="en-US" sz="2200" dirty="0">
                <a:latin typeface="Century Schoolbook" panose="02040604050505020304" pitchFamily="18" charset="0"/>
              </a:rPr>
              <a:t>The ASBCA found costs associated with direct labor during a stop work period reasonable where:</a:t>
            </a:r>
          </a:p>
          <a:p>
            <a:pPr lvl="1">
              <a:spcBef>
                <a:spcPts val="1200"/>
              </a:spcBef>
            </a:pPr>
            <a:r>
              <a:rPr lang="en-US" sz="1900" dirty="0">
                <a:latin typeface="Century Schoolbook" panose="02040604050505020304" pitchFamily="18" charset="0"/>
              </a:rPr>
              <a:t>The employees were entitled to severance pay so terminating them would not have saved money; </a:t>
            </a:r>
          </a:p>
          <a:p>
            <a:pPr lvl="1">
              <a:spcBef>
                <a:spcPts val="1200"/>
              </a:spcBef>
            </a:pPr>
            <a:r>
              <a:rPr lang="en-US" sz="1900" dirty="0">
                <a:latin typeface="Century Schoolbook" panose="02040604050505020304" pitchFamily="18" charset="0"/>
              </a:rPr>
              <a:t>The contractor limited expenditures by cancelling travel and other avoidable expenses; and </a:t>
            </a:r>
          </a:p>
          <a:p>
            <a:pPr lvl="1">
              <a:spcBef>
                <a:spcPts val="1200"/>
              </a:spcBef>
            </a:pPr>
            <a:r>
              <a:rPr lang="en-US" sz="1900" dirty="0">
                <a:latin typeface="Century Schoolbook" panose="02040604050505020304" pitchFamily="18" charset="0"/>
              </a:rPr>
              <a:t>While the contractor initially retained its staff, as the delay evolved, the contractor took increasing steps to reduce its staffing and limit its costs.  </a:t>
            </a:r>
          </a:p>
          <a:p>
            <a:pPr>
              <a:spcBef>
                <a:spcPts val="1200"/>
              </a:spcBef>
            </a:pPr>
            <a:r>
              <a:rPr lang="en-US" sz="2200" dirty="0">
                <a:latin typeface="Century Schoolbook" panose="02040604050505020304" pitchFamily="18" charset="0"/>
              </a:rPr>
              <a:t>In contrast, the Board denied a claim where the contractor sought to recover the salary of a key employee it hired for performance of the contract, and who was paid to do nothing during the pendency of the stop work.  </a:t>
            </a:r>
          </a:p>
          <a:p>
            <a:pPr lvl="1">
              <a:spcBef>
                <a:spcPts val="1200"/>
              </a:spcBef>
            </a:pPr>
            <a:r>
              <a:rPr lang="en-US" sz="1900" dirty="0">
                <a:latin typeface="Century Schoolbook" panose="02040604050505020304" pitchFamily="18" charset="0"/>
              </a:rPr>
              <a:t>While it could be reasonable to have retained the employee, the company had not taken reasonable steps to minimize its costs.</a:t>
            </a:r>
          </a:p>
          <a:p>
            <a:pPr>
              <a:spcBef>
                <a:spcPts val="1200"/>
              </a:spcBef>
            </a:pPr>
            <a:endParaRPr lang="en-US" sz="3000" dirty="0">
              <a:latin typeface="Century Schoolbook" panose="02040604050505020304" pitchFamily="18" charset="0"/>
            </a:endParaRPr>
          </a:p>
          <a:p>
            <a:pPr>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8</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310365"/>
      </p:ext>
    </p:extLst>
  </p:cSld>
  <p:clrMapOvr>
    <a:masterClrMapping/>
  </p:clrMapOvr>
  <p:transition spd="slow">
    <p:push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Stop Work Order:  Cost Adjustments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8229600" cy="4791846"/>
          </a:xfrm>
        </p:spPr>
        <p:txBody>
          <a:bodyPr vert="horz" lIns="91440" tIns="45720" rIns="91440" bIns="45720" rtlCol="0" anchor="t">
            <a:normAutofit/>
          </a:bodyPr>
          <a:lstStyle/>
          <a:p>
            <a:pPr>
              <a:spcBef>
                <a:spcPts val="1200"/>
              </a:spcBef>
            </a:pPr>
            <a:r>
              <a:rPr lang="en-US" sz="2000" dirty="0">
                <a:latin typeface="Century Schoolbook" panose="02040604050505020304" pitchFamily="18" charset="0"/>
              </a:rPr>
              <a:t>Although the Government can make a contractor stop working, the contractor is nonetheless entitled to an equitable adjustment to address both cost and schedule. </a:t>
            </a:r>
          </a:p>
          <a:p>
            <a:pPr lvl="1">
              <a:spcBef>
                <a:spcPts val="1200"/>
              </a:spcBef>
            </a:pPr>
            <a:r>
              <a:rPr lang="en-US" sz="1800" dirty="0">
                <a:latin typeface="Century Schoolbook" panose="02040604050505020304" pitchFamily="18" charset="0"/>
              </a:rPr>
              <a:t>If the stop work order is lifted and work resumes, the contractor is entitled to an equitable adjustment if the period of work stoppage results in an increase in contract time or cost.</a:t>
            </a:r>
          </a:p>
          <a:p>
            <a:pPr lvl="1">
              <a:spcBef>
                <a:spcPts val="1200"/>
              </a:spcBef>
            </a:pPr>
            <a:r>
              <a:rPr lang="en-US" sz="1800" dirty="0">
                <a:latin typeface="Century Schoolbook" panose="02040604050505020304" pitchFamily="18" charset="0"/>
              </a:rPr>
              <a:t>If the stop-work order is not canceled, and the work covered is terminated for the convenience of the Government, reasonable costs resulting from the stop-work order will be part of the termination settlement.</a:t>
            </a:r>
          </a:p>
          <a:p>
            <a:pPr lvl="1">
              <a:spcBef>
                <a:spcPts val="1200"/>
              </a:spcBef>
            </a:pPr>
            <a:r>
              <a:rPr lang="en-US" sz="1800" dirty="0">
                <a:latin typeface="Century Schoolbook" panose="02040604050505020304" pitchFamily="18" charset="0"/>
              </a:rPr>
              <a:t>If the stop-work order is not canceled, and the work covered is terminated for default, the contracting officer shall allow, by equitable adjustment or otherwise, reasonable costs resulting from the stop-work order.</a:t>
            </a:r>
          </a:p>
          <a:p>
            <a:pPr>
              <a:spcBef>
                <a:spcPts val="1200"/>
              </a:spcBef>
            </a:pPr>
            <a:endParaRPr lang="en-US" sz="3000" dirty="0">
              <a:latin typeface="Century Schoolbook" panose="02040604050505020304" pitchFamily="18" charset="0"/>
            </a:endParaRPr>
          </a:p>
          <a:p>
            <a:pPr>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9</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857021"/>
      </p:ext>
    </p:extLst>
  </p:cSld>
  <p:clrMapOvr>
    <a:masterClrMapping/>
  </p:clrMapOvr>
  <p:transition spd="slow">
    <p:push dir="d"/>
  </p:transition>
</p:sld>
</file>

<file path=ppt/theme/theme1.xml><?xml version="1.0" encoding="utf-8"?>
<a:theme xmlns:a="http://schemas.openxmlformats.org/drawingml/2006/main" name="Office Theme">
  <a:themeElements>
    <a:clrScheme name="The Zero_Orange Light Version">
      <a:dk1>
        <a:sysClr val="windowText" lastClr="000000"/>
      </a:dk1>
      <a:lt1>
        <a:sysClr val="window" lastClr="FFFFFF"/>
      </a:lt1>
      <a:dk2>
        <a:srgbClr val="BA4000"/>
      </a:dk2>
      <a:lt2>
        <a:srgbClr val="DE5C00"/>
      </a:lt2>
      <a:accent1>
        <a:srgbClr val="FF6900"/>
      </a:accent1>
      <a:accent2>
        <a:srgbClr val="FF931A"/>
      </a:accent2>
      <a:accent3>
        <a:srgbClr val="FEB219"/>
      </a:accent3>
      <a:accent4>
        <a:srgbClr val="FEE019"/>
      </a:accent4>
      <a:accent5>
        <a:srgbClr val="0F1F21"/>
      </a:accent5>
      <a:accent6>
        <a:srgbClr val="95A5A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20655</TotalTime>
  <Words>1483</Words>
  <Application>Microsoft Macintosh PowerPoint</Application>
  <PresentationFormat>On-screen Show (4:3)</PresentationFormat>
  <Paragraphs>172</Paragraphs>
  <Slides>17</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vt:lpstr>
      <vt:lpstr>Century Schoolbook</vt:lpstr>
      <vt:lpstr>Times New Roman</vt:lpstr>
      <vt:lpstr>Wingdings</vt:lpstr>
      <vt:lpstr>Office Theme</vt:lpstr>
      <vt:lpstr>Reevaluating and Realigning United States Foreign Aid –  Part III</vt:lpstr>
      <vt:lpstr>Caveat</vt:lpstr>
      <vt:lpstr>Guiding Principles</vt:lpstr>
      <vt:lpstr>State Notice of Suspension</vt:lpstr>
      <vt:lpstr>FAR 52.242-15 – Stop Work Order</vt:lpstr>
      <vt:lpstr>Stop Work Order:  Cost Mitigation</vt:lpstr>
      <vt:lpstr>Stop Work Order:  Unmitigable Costs</vt:lpstr>
      <vt:lpstr>Stop Work Order:  Idle Labor Cases</vt:lpstr>
      <vt:lpstr>Stop Work Order:  Cost Adjustments</vt:lpstr>
      <vt:lpstr>2 CFR § 200.340 – Termination</vt:lpstr>
      <vt:lpstr>2 CFR § 700.14 – USAID Suspension</vt:lpstr>
      <vt:lpstr>Immediate Cost Issues</vt:lpstr>
      <vt:lpstr>WARN Act: 29 USC §2101 et seq.</vt:lpstr>
      <vt:lpstr>Congressional &amp; Agency Advocacy</vt:lpstr>
      <vt:lpstr>Possible Litigation</vt:lpstr>
      <vt:lpstr>Requesting Guidance from State and USAID</vt:lpstr>
      <vt:lpstr>PowerPoint Presentation</vt:lpstr>
    </vt:vector>
  </TitlesOfParts>
  <Company>DesignXpress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Rezaul Karim</dc:creator>
  <cp:lastModifiedBy>Sarah Curtis</cp:lastModifiedBy>
  <cp:revision>1978</cp:revision>
  <dcterms:created xsi:type="dcterms:W3CDTF">2014-07-12T12:45:17Z</dcterms:created>
  <dcterms:modified xsi:type="dcterms:W3CDTF">2025-01-25T20:49:55Z</dcterms:modified>
</cp:coreProperties>
</file>